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8"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0"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D3306-062D-4371-9ED5-4E7AC56F1ECA}" type="datetimeFigureOut">
              <a:rPr lang="nl-NL" smtClean="0"/>
              <a:t>11-5-2019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793693-FA29-43CD-ACBB-D1BAA853F791}" type="slidenum">
              <a:rPr lang="nl-NL" smtClean="0"/>
              <a:t>‹nr.›</a:t>
            </a:fld>
            <a:endParaRPr lang="nl-NL"/>
          </a:p>
        </p:txBody>
      </p:sp>
    </p:spTree>
    <p:extLst>
      <p:ext uri="{BB962C8B-B14F-4D97-AF65-F5344CB8AC3E}">
        <p14:creationId xmlns:p14="http://schemas.microsoft.com/office/powerpoint/2010/main" val="4215764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3793693-FA29-43CD-ACBB-D1BAA853F791}" type="slidenum">
              <a:rPr lang="nl-NL" smtClean="0"/>
              <a:t>6</a:t>
            </a:fld>
            <a:endParaRPr lang="nl-NL"/>
          </a:p>
        </p:txBody>
      </p:sp>
    </p:spTree>
    <p:extLst>
      <p:ext uri="{BB962C8B-B14F-4D97-AF65-F5344CB8AC3E}">
        <p14:creationId xmlns:p14="http://schemas.microsoft.com/office/powerpoint/2010/main" val="1787174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3793693-FA29-43CD-ACBB-D1BAA853F791}" type="slidenum">
              <a:rPr lang="nl-NL" smtClean="0"/>
              <a:t>9</a:t>
            </a:fld>
            <a:endParaRPr lang="nl-NL"/>
          </a:p>
        </p:txBody>
      </p:sp>
    </p:spTree>
    <p:extLst>
      <p:ext uri="{BB962C8B-B14F-4D97-AF65-F5344CB8AC3E}">
        <p14:creationId xmlns:p14="http://schemas.microsoft.com/office/powerpoint/2010/main" val="121263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5619EE66-7770-449D-B2C7-BAF6B59532F8}" type="datetimeFigureOut">
              <a:rPr lang="nl-NL" smtClean="0"/>
              <a:t>11-5-2019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FA98D8C-97FE-4BB4-8CC5-D45798D37CDC}" type="slidenum">
              <a:rPr lang="nl-NL" smtClean="0"/>
              <a:t>‹nr.›</a:t>
            </a:fld>
            <a:endParaRPr lang="nl-NL"/>
          </a:p>
        </p:txBody>
      </p:sp>
    </p:spTree>
    <p:extLst>
      <p:ext uri="{BB962C8B-B14F-4D97-AF65-F5344CB8AC3E}">
        <p14:creationId xmlns:p14="http://schemas.microsoft.com/office/powerpoint/2010/main" val="139938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619EE66-7770-449D-B2C7-BAF6B59532F8}" type="datetimeFigureOut">
              <a:rPr lang="nl-NL" smtClean="0"/>
              <a:t>11-5-2019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FA98D8C-97FE-4BB4-8CC5-D45798D37CDC}" type="slidenum">
              <a:rPr lang="nl-NL" smtClean="0"/>
              <a:t>‹nr.›</a:t>
            </a:fld>
            <a:endParaRPr lang="nl-NL"/>
          </a:p>
        </p:txBody>
      </p:sp>
    </p:spTree>
    <p:extLst>
      <p:ext uri="{BB962C8B-B14F-4D97-AF65-F5344CB8AC3E}">
        <p14:creationId xmlns:p14="http://schemas.microsoft.com/office/powerpoint/2010/main" val="1706082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619EE66-7770-449D-B2C7-BAF6B59532F8}" type="datetimeFigureOut">
              <a:rPr lang="nl-NL" smtClean="0"/>
              <a:t>11-5-2019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FA98D8C-97FE-4BB4-8CC5-D45798D37CDC}" type="slidenum">
              <a:rPr lang="nl-NL" smtClean="0"/>
              <a:t>‹nr.›</a:t>
            </a:fld>
            <a:endParaRPr lang="nl-NL"/>
          </a:p>
        </p:txBody>
      </p:sp>
    </p:spTree>
    <p:extLst>
      <p:ext uri="{BB962C8B-B14F-4D97-AF65-F5344CB8AC3E}">
        <p14:creationId xmlns:p14="http://schemas.microsoft.com/office/powerpoint/2010/main" val="420836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619EE66-7770-449D-B2C7-BAF6B59532F8}" type="datetimeFigureOut">
              <a:rPr lang="nl-NL" smtClean="0"/>
              <a:t>11-5-2019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FA98D8C-97FE-4BB4-8CC5-D45798D37CDC}" type="slidenum">
              <a:rPr lang="nl-NL" smtClean="0"/>
              <a:t>‹nr.›</a:t>
            </a:fld>
            <a:endParaRPr lang="nl-NL"/>
          </a:p>
        </p:txBody>
      </p:sp>
    </p:spTree>
    <p:extLst>
      <p:ext uri="{BB962C8B-B14F-4D97-AF65-F5344CB8AC3E}">
        <p14:creationId xmlns:p14="http://schemas.microsoft.com/office/powerpoint/2010/main" val="424502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619EE66-7770-449D-B2C7-BAF6B59532F8}" type="datetimeFigureOut">
              <a:rPr lang="nl-NL" smtClean="0"/>
              <a:t>11-5-2019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FA98D8C-97FE-4BB4-8CC5-D45798D37CDC}" type="slidenum">
              <a:rPr lang="nl-NL" smtClean="0"/>
              <a:t>‹nr.›</a:t>
            </a:fld>
            <a:endParaRPr lang="nl-NL"/>
          </a:p>
        </p:txBody>
      </p:sp>
    </p:spTree>
    <p:extLst>
      <p:ext uri="{BB962C8B-B14F-4D97-AF65-F5344CB8AC3E}">
        <p14:creationId xmlns:p14="http://schemas.microsoft.com/office/powerpoint/2010/main" val="803002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5619EE66-7770-449D-B2C7-BAF6B59532F8}" type="datetimeFigureOut">
              <a:rPr lang="nl-NL" smtClean="0"/>
              <a:t>11-5-2019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FA98D8C-97FE-4BB4-8CC5-D45798D37CDC}" type="slidenum">
              <a:rPr lang="nl-NL" smtClean="0"/>
              <a:t>‹nr.›</a:t>
            </a:fld>
            <a:endParaRPr lang="nl-NL"/>
          </a:p>
        </p:txBody>
      </p:sp>
    </p:spTree>
    <p:extLst>
      <p:ext uri="{BB962C8B-B14F-4D97-AF65-F5344CB8AC3E}">
        <p14:creationId xmlns:p14="http://schemas.microsoft.com/office/powerpoint/2010/main" val="222504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5619EE66-7770-449D-B2C7-BAF6B59532F8}" type="datetimeFigureOut">
              <a:rPr lang="nl-NL" smtClean="0"/>
              <a:t>11-5-2019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FA98D8C-97FE-4BB4-8CC5-D45798D37CDC}" type="slidenum">
              <a:rPr lang="nl-NL" smtClean="0"/>
              <a:t>‹nr.›</a:t>
            </a:fld>
            <a:endParaRPr lang="nl-NL"/>
          </a:p>
        </p:txBody>
      </p:sp>
    </p:spTree>
    <p:extLst>
      <p:ext uri="{BB962C8B-B14F-4D97-AF65-F5344CB8AC3E}">
        <p14:creationId xmlns:p14="http://schemas.microsoft.com/office/powerpoint/2010/main" val="1186892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5619EE66-7770-449D-B2C7-BAF6B59532F8}" type="datetimeFigureOut">
              <a:rPr lang="nl-NL" smtClean="0"/>
              <a:t>11-5-2019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FA98D8C-97FE-4BB4-8CC5-D45798D37CDC}" type="slidenum">
              <a:rPr lang="nl-NL" smtClean="0"/>
              <a:t>‹nr.›</a:t>
            </a:fld>
            <a:endParaRPr lang="nl-NL"/>
          </a:p>
        </p:txBody>
      </p:sp>
    </p:spTree>
    <p:extLst>
      <p:ext uri="{BB962C8B-B14F-4D97-AF65-F5344CB8AC3E}">
        <p14:creationId xmlns:p14="http://schemas.microsoft.com/office/powerpoint/2010/main" val="1141020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619EE66-7770-449D-B2C7-BAF6B59532F8}" type="datetimeFigureOut">
              <a:rPr lang="nl-NL" smtClean="0"/>
              <a:t>11-5-2019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FA98D8C-97FE-4BB4-8CC5-D45798D37CDC}" type="slidenum">
              <a:rPr lang="nl-NL" smtClean="0"/>
              <a:t>‹nr.›</a:t>
            </a:fld>
            <a:endParaRPr lang="nl-NL"/>
          </a:p>
        </p:txBody>
      </p:sp>
    </p:spTree>
    <p:extLst>
      <p:ext uri="{BB962C8B-B14F-4D97-AF65-F5344CB8AC3E}">
        <p14:creationId xmlns:p14="http://schemas.microsoft.com/office/powerpoint/2010/main" val="220422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619EE66-7770-449D-B2C7-BAF6B59532F8}" type="datetimeFigureOut">
              <a:rPr lang="nl-NL" smtClean="0"/>
              <a:t>11-5-2019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FA98D8C-97FE-4BB4-8CC5-D45798D37CDC}" type="slidenum">
              <a:rPr lang="nl-NL" smtClean="0"/>
              <a:t>‹nr.›</a:t>
            </a:fld>
            <a:endParaRPr lang="nl-NL"/>
          </a:p>
        </p:txBody>
      </p:sp>
    </p:spTree>
    <p:extLst>
      <p:ext uri="{BB962C8B-B14F-4D97-AF65-F5344CB8AC3E}">
        <p14:creationId xmlns:p14="http://schemas.microsoft.com/office/powerpoint/2010/main" val="2446180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619EE66-7770-449D-B2C7-BAF6B59532F8}" type="datetimeFigureOut">
              <a:rPr lang="nl-NL" smtClean="0"/>
              <a:t>11-5-2019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FA98D8C-97FE-4BB4-8CC5-D45798D37CDC}" type="slidenum">
              <a:rPr lang="nl-NL" smtClean="0"/>
              <a:t>‹nr.›</a:t>
            </a:fld>
            <a:endParaRPr lang="nl-NL"/>
          </a:p>
        </p:txBody>
      </p:sp>
    </p:spTree>
    <p:extLst>
      <p:ext uri="{BB962C8B-B14F-4D97-AF65-F5344CB8AC3E}">
        <p14:creationId xmlns:p14="http://schemas.microsoft.com/office/powerpoint/2010/main" val="74662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9EE66-7770-449D-B2C7-BAF6B59532F8}" type="datetimeFigureOut">
              <a:rPr lang="nl-NL" smtClean="0"/>
              <a:t>11-5-2019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98D8C-97FE-4BB4-8CC5-D45798D37CDC}" type="slidenum">
              <a:rPr lang="nl-NL" smtClean="0"/>
              <a:t>‹nr.›</a:t>
            </a:fld>
            <a:endParaRPr lang="nl-NL"/>
          </a:p>
        </p:txBody>
      </p:sp>
    </p:spTree>
    <p:extLst>
      <p:ext uri="{BB962C8B-B14F-4D97-AF65-F5344CB8AC3E}">
        <p14:creationId xmlns:p14="http://schemas.microsoft.com/office/powerpoint/2010/main" val="551477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1035090"/>
            <a:ext cx="4327162" cy="4673286"/>
          </a:xfrm>
          <a:prstGeom prst="rect">
            <a:avLst/>
          </a:prstGeom>
        </p:spPr>
      </p:pic>
    </p:spTree>
    <p:extLst>
      <p:ext uri="{BB962C8B-B14F-4D97-AF65-F5344CB8AC3E}">
        <p14:creationId xmlns:p14="http://schemas.microsoft.com/office/powerpoint/2010/main" val="4258843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83568" y="2276872"/>
            <a:ext cx="7632847" cy="3139321"/>
          </a:xfrm>
          <a:prstGeom prst="rect">
            <a:avLst/>
          </a:prstGeom>
          <a:noFill/>
        </p:spPr>
        <p:txBody>
          <a:bodyPr wrap="square" rtlCol="0">
            <a:spAutoFit/>
          </a:bodyPr>
          <a:lstStyle/>
          <a:p>
            <a:r>
              <a:rPr lang="nl-NL" dirty="0"/>
              <a:t> </a:t>
            </a:r>
            <a:r>
              <a:rPr lang="nl-NL" b="1" i="1" dirty="0"/>
              <a:t>5 DROOM</a:t>
            </a:r>
            <a:r>
              <a:rPr lang="nl-NL" dirty="0"/>
              <a:t> </a:t>
            </a:r>
            <a:endParaRPr lang="nl-NL" dirty="0" smtClean="0"/>
          </a:p>
          <a:p>
            <a:r>
              <a:rPr lang="nl-NL" dirty="0" smtClean="0"/>
              <a:t> </a:t>
            </a:r>
            <a:r>
              <a:rPr lang="nl-NL" dirty="0"/>
              <a:t>5.1 Ik had een droom vannacht – Cornelis Vreeswijk  </a:t>
            </a:r>
            <a:endParaRPr lang="nl-NL" dirty="0" smtClean="0"/>
          </a:p>
          <a:p>
            <a:r>
              <a:rPr lang="nl-NL" dirty="0" smtClean="0"/>
              <a:t>5.2 </a:t>
            </a:r>
            <a:r>
              <a:rPr lang="nl-NL" dirty="0"/>
              <a:t>Diep in mijn hart geloof ik dat wij het kunnen  </a:t>
            </a:r>
            <a:endParaRPr lang="nl-NL" dirty="0" smtClean="0"/>
          </a:p>
          <a:p>
            <a:r>
              <a:rPr lang="nl-NL" dirty="0" smtClean="0"/>
              <a:t>5.3 </a:t>
            </a:r>
            <a:r>
              <a:rPr lang="nl-NL" dirty="0"/>
              <a:t>Op een dag zal het zo zijn daar geloof ik in  </a:t>
            </a:r>
            <a:endParaRPr lang="nl-NL" dirty="0" smtClean="0"/>
          </a:p>
          <a:p>
            <a:r>
              <a:rPr lang="nl-NL" dirty="0" smtClean="0"/>
              <a:t>5.4 </a:t>
            </a:r>
            <a:r>
              <a:rPr lang="nl-NL" dirty="0"/>
              <a:t>De tirannie verdrijven die mijn hart doorwondt     </a:t>
            </a:r>
            <a:endParaRPr lang="nl-NL" dirty="0" smtClean="0"/>
          </a:p>
          <a:p>
            <a:endParaRPr lang="nl-NL" dirty="0"/>
          </a:p>
          <a:p>
            <a:endParaRPr lang="nl-NL" dirty="0" smtClean="0"/>
          </a:p>
          <a:p>
            <a:r>
              <a:rPr lang="nl-NL" b="1" i="1" dirty="0" smtClean="0"/>
              <a:t>6 </a:t>
            </a:r>
            <a:r>
              <a:rPr lang="nl-NL" b="1" i="1" dirty="0"/>
              <a:t>TOEKOMST</a:t>
            </a:r>
            <a:r>
              <a:rPr lang="nl-NL" dirty="0"/>
              <a:t>  </a:t>
            </a:r>
            <a:endParaRPr lang="nl-NL" dirty="0" smtClean="0"/>
          </a:p>
          <a:p>
            <a:r>
              <a:rPr lang="nl-NL" dirty="0" smtClean="0"/>
              <a:t>6.1 </a:t>
            </a:r>
            <a:r>
              <a:rPr lang="nl-NL" dirty="0"/>
              <a:t>Allemaal dacht dat iedereen het deed  </a:t>
            </a:r>
            <a:endParaRPr lang="nl-NL" dirty="0" smtClean="0"/>
          </a:p>
          <a:p>
            <a:r>
              <a:rPr lang="nl-NL" dirty="0" smtClean="0"/>
              <a:t>6.2 </a:t>
            </a:r>
            <a:r>
              <a:rPr lang="nl-NL" dirty="0"/>
              <a:t>De wereld van morgen is gisteren al begonnen  </a:t>
            </a:r>
            <a:endParaRPr lang="nl-NL" dirty="0" smtClean="0"/>
          </a:p>
          <a:p>
            <a:r>
              <a:rPr lang="nl-NL" dirty="0" smtClean="0"/>
              <a:t>6.3 </a:t>
            </a:r>
            <a:r>
              <a:rPr lang="nl-NL" dirty="0"/>
              <a:t>Staan in het krachtveld van ons leven </a:t>
            </a:r>
          </a:p>
        </p:txBody>
      </p:sp>
    </p:spTree>
    <p:extLst>
      <p:ext uri="{BB962C8B-B14F-4D97-AF65-F5344CB8AC3E}">
        <p14:creationId xmlns:p14="http://schemas.microsoft.com/office/powerpoint/2010/main" val="1983952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402926" y="2708920"/>
            <a:ext cx="3960440" cy="3046988"/>
          </a:xfrm>
          <a:prstGeom prst="rect">
            <a:avLst/>
          </a:prstGeom>
          <a:noFill/>
        </p:spPr>
        <p:txBody>
          <a:bodyPr wrap="square" rtlCol="0">
            <a:spAutoFit/>
          </a:bodyPr>
          <a:lstStyle/>
          <a:p>
            <a:r>
              <a:rPr lang="nl-NL" sz="2400" b="1" i="1" dirty="0"/>
              <a:t>COMPASSIE - DOEN </a:t>
            </a:r>
          </a:p>
          <a:p>
            <a:r>
              <a:rPr lang="nl-NL" sz="2400" b="1" i="1" dirty="0"/>
              <a:t> </a:t>
            </a:r>
            <a:endParaRPr lang="nl-NL" sz="2400" b="1" i="1" dirty="0" smtClean="0"/>
          </a:p>
          <a:p>
            <a:endParaRPr lang="nl-NL" sz="2400" b="1" i="1" dirty="0"/>
          </a:p>
          <a:p>
            <a:r>
              <a:rPr lang="nl-NL" sz="2400" b="1" i="1" dirty="0" smtClean="0"/>
              <a:t>Laten we </a:t>
            </a:r>
          </a:p>
          <a:p>
            <a:r>
              <a:rPr lang="nl-NL" sz="2400" b="1" i="1" dirty="0" smtClean="0"/>
              <a:t>dat </a:t>
            </a:r>
            <a:r>
              <a:rPr lang="nl-NL" sz="2400" b="1" i="1" dirty="0"/>
              <a:t>doen, </a:t>
            </a:r>
          </a:p>
          <a:p>
            <a:endParaRPr lang="nl-NL" sz="2400" b="1" i="1" dirty="0" smtClean="0"/>
          </a:p>
          <a:p>
            <a:r>
              <a:rPr lang="nl-NL" sz="2400" b="1" i="1" dirty="0" smtClean="0"/>
              <a:t>elkaar </a:t>
            </a:r>
            <a:r>
              <a:rPr lang="nl-NL" sz="2400" b="1" i="1" dirty="0"/>
              <a:t>tot </a:t>
            </a:r>
            <a:endParaRPr lang="nl-NL" sz="2400" b="1" i="1" dirty="0" smtClean="0"/>
          </a:p>
          <a:p>
            <a:r>
              <a:rPr lang="nl-NL" sz="2400" b="1" i="1" dirty="0" smtClean="0"/>
              <a:t>voorbeeld </a:t>
            </a:r>
            <a:r>
              <a:rPr lang="nl-NL" sz="2400" b="1" i="1" dirty="0"/>
              <a:t>zijn. </a:t>
            </a:r>
          </a:p>
        </p:txBody>
      </p:sp>
    </p:spTree>
    <p:extLst>
      <p:ext uri="{BB962C8B-B14F-4D97-AF65-F5344CB8AC3E}">
        <p14:creationId xmlns:p14="http://schemas.microsoft.com/office/powerpoint/2010/main" val="2211265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99592" y="1412776"/>
            <a:ext cx="7272807" cy="4801314"/>
          </a:xfrm>
          <a:prstGeom prst="rect">
            <a:avLst/>
          </a:prstGeom>
          <a:noFill/>
        </p:spPr>
        <p:txBody>
          <a:bodyPr wrap="square" rtlCol="0">
            <a:spAutoFit/>
          </a:bodyPr>
          <a:lstStyle/>
          <a:p>
            <a:r>
              <a:rPr lang="nl-NL" b="1" i="1" dirty="0"/>
              <a:t>Anthoon Lucas Budel </a:t>
            </a:r>
          </a:p>
          <a:p>
            <a:r>
              <a:rPr lang="nl-NL" b="1" i="1" dirty="0"/>
              <a:t>Van ’t Hoffplantsoen 39 </a:t>
            </a:r>
            <a:endParaRPr lang="nl-NL" b="1" i="1" dirty="0" smtClean="0"/>
          </a:p>
          <a:p>
            <a:r>
              <a:rPr lang="nl-NL" b="1" i="1" dirty="0" smtClean="0"/>
              <a:t>6533MX </a:t>
            </a:r>
            <a:r>
              <a:rPr lang="nl-NL" b="1" i="1" dirty="0"/>
              <a:t>Nijmegen </a:t>
            </a:r>
            <a:endParaRPr lang="nl-NL" b="1" i="1" dirty="0" smtClean="0"/>
          </a:p>
          <a:p>
            <a:r>
              <a:rPr lang="nl-NL" b="1" i="1" dirty="0" smtClean="0"/>
              <a:t>27 </a:t>
            </a:r>
            <a:r>
              <a:rPr lang="nl-NL" b="1" i="1" dirty="0"/>
              <a:t>maart 2019 </a:t>
            </a:r>
            <a:endParaRPr lang="nl-NL" b="1" i="1" dirty="0" smtClean="0"/>
          </a:p>
          <a:p>
            <a:r>
              <a:rPr lang="nl-NL" b="1" i="1" dirty="0" smtClean="0"/>
              <a:t>06-48391146 </a:t>
            </a:r>
          </a:p>
          <a:p>
            <a:r>
              <a:rPr lang="nl-NL" b="1" i="1" dirty="0" smtClean="0"/>
              <a:t>024-8451540 </a:t>
            </a:r>
            <a:endParaRPr lang="nl-NL" b="1" i="1" dirty="0"/>
          </a:p>
          <a:p>
            <a:r>
              <a:rPr lang="nl-NL" b="1" i="1" dirty="0"/>
              <a:t> </a:t>
            </a:r>
            <a:endParaRPr lang="nl-NL" b="1" i="1" dirty="0" smtClean="0"/>
          </a:p>
          <a:p>
            <a:endParaRPr lang="nl-NL" b="1" i="1" dirty="0" smtClean="0"/>
          </a:p>
          <a:p>
            <a:endParaRPr lang="nl-NL" b="1" i="1" dirty="0"/>
          </a:p>
          <a:p>
            <a:r>
              <a:rPr lang="nl-NL" sz="1600" dirty="0"/>
              <a:t>Met dank aan Willemien Eekhout die me heeft ondersteund met het doorlezen van mijn teksten, en een controle heeft gedaan naar eventuele taalfouten. </a:t>
            </a:r>
          </a:p>
          <a:p>
            <a:r>
              <a:rPr lang="nl-NL" sz="1600" dirty="0" smtClean="0"/>
              <a:t> </a:t>
            </a:r>
            <a:endParaRPr lang="nl-NL" sz="1600" dirty="0"/>
          </a:p>
          <a:p>
            <a:r>
              <a:rPr lang="nl-NL" sz="1600" dirty="0"/>
              <a:t>Wil je een ondersteunende financiële bijdrage leveren aan </a:t>
            </a:r>
            <a:r>
              <a:rPr lang="nl-NL" sz="1600" dirty="0" err="1"/>
              <a:t>Anthoon’s</a:t>
            </a:r>
            <a:r>
              <a:rPr lang="nl-NL" sz="1600" dirty="0"/>
              <a:t> activiteiten, waarin hij aandacht vraagt voor een nieuwe kijk op religie en zingeving, ten bate van een samenleving waarin mensen naar elkaar omkijken en zorg hebben voor elkaar. Stort dan een bedrag op: bankrekening ten name van Anthoon Lucas Budel. ASN Bank: Budel ALM NL42 ASNB 0932766374.  </a:t>
            </a:r>
          </a:p>
          <a:p>
            <a:r>
              <a:rPr lang="nl-NL" sz="1600" dirty="0"/>
              <a:t> </a:t>
            </a:r>
          </a:p>
        </p:txBody>
      </p:sp>
    </p:spTree>
    <p:extLst>
      <p:ext uri="{BB962C8B-B14F-4D97-AF65-F5344CB8AC3E}">
        <p14:creationId xmlns:p14="http://schemas.microsoft.com/office/powerpoint/2010/main" val="2755726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6966" y="0"/>
            <a:ext cx="6350067" cy="6858000"/>
          </a:xfrm>
          <a:prstGeom prst="rect">
            <a:avLst/>
          </a:prstGeom>
        </p:spPr>
      </p:pic>
    </p:spTree>
    <p:extLst>
      <p:ext uri="{BB962C8B-B14F-4D97-AF65-F5344CB8AC3E}">
        <p14:creationId xmlns:p14="http://schemas.microsoft.com/office/powerpoint/2010/main" val="3858699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p:nvPr/>
        </p:nvPicPr>
        <p:blipFill>
          <a:blip r:embed="rId2" cstate="print">
            <a:extLst>
              <a:ext uri="{28A0092B-C50C-407E-A947-70E740481C1C}">
                <a14:useLocalDpi xmlns:a14="http://schemas.microsoft.com/office/drawing/2010/main" val="0"/>
              </a:ext>
            </a:extLst>
          </a:blip>
          <a:stretch>
            <a:fillRect/>
          </a:stretch>
        </p:blipFill>
        <p:spPr>
          <a:xfrm>
            <a:off x="2978215" y="1268760"/>
            <a:ext cx="2767965" cy="3456384"/>
          </a:xfrm>
          <a:prstGeom prst="rect">
            <a:avLst/>
          </a:prstGeom>
        </p:spPr>
      </p:pic>
      <p:sp>
        <p:nvSpPr>
          <p:cNvPr id="4" name="Tekstvak 3"/>
          <p:cNvSpPr txBox="1"/>
          <p:nvPr/>
        </p:nvSpPr>
        <p:spPr>
          <a:xfrm>
            <a:off x="2689037" y="466750"/>
            <a:ext cx="3365537" cy="461665"/>
          </a:xfrm>
          <a:prstGeom prst="rect">
            <a:avLst/>
          </a:prstGeom>
          <a:noFill/>
        </p:spPr>
        <p:txBody>
          <a:bodyPr wrap="none" rtlCol="0">
            <a:spAutoFit/>
          </a:bodyPr>
          <a:lstStyle/>
          <a:p>
            <a:r>
              <a:rPr lang="nl-NL" sz="2400" i="1" dirty="0"/>
              <a:t> “OMZIEN NAAR ELKAAR”</a:t>
            </a:r>
            <a:endParaRPr lang="nl-NL" sz="2400" dirty="0"/>
          </a:p>
        </p:txBody>
      </p:sp>
      <p:sp>
        <p:nvSpPr>
          <p:cNvPr id="5" name="Tekstvak 4"/>
          <p:cNvSpPr txBox="1"/>
          <p:nvPr/>
        </p:nvSpPr>
        <p:spPr>
          <a:xfrm>
            <a:off x="3346972" y="5301208"/>
            <a:ext cx="2049664" cy="923330"/>
          </a:xfrm>
          <a:prstGeom prst="rect">
            <a:avLst/>
          </a:prstGeom>
          <a:noFill/>
        </p:spPr>
        <p:txBody>
          <a:bodyPr wrap="none" rtlCol="0">
            <a:spAutoFit/>
          </a:bodyPr>
          <a:lstStyle/>
          <a:p>
            <a:r>
              <a:rPr lang="nl-NL" i="1" dirty="0"/>
              <a:t> COMPASSIE - DOEN</a:t>
            </a:r>
            <a:endParaRPr lang="nl-NL" dirty="0"/>
          </a:p>
          <a:p>
            <a:r>
              <a:rPr lang="nl-NL" b="1" i="1" dirty="0"/>
              <a:t> </a:t>
            </a:r>
            <a:endParaRPr lang="nl-NL" dirty="0"/>
          </a:p>
          <a:p>
            <a:r>
              <a:rPr lang="nl-NL" b="1" i="1" dirty="0"/>
              <a:t>              2019</a:t>
            </a:r>
            <a:endParaRPr lang="nl-NL" dirty="0"/>
          </a:p>
        </p:txBody>
      </p:sp>
    </p:spTree>
    <p:extLst>
      <p:ext uri="{BB962C8B-B14F-4D97-AF65-F5344CB8AC3E}">
        <p14:creationId xmlns:p14="http://schemas.microsoft.com/office/powerpoint/2010/main" val="2887865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051720" y="980728"/>
            <a:ext cx="4968552" cy="4801314"/>
          </a:xfrm>
          <a:prstGeom prst="rect">
            <a:avLst/>
          </a:prstGeom>
          <a:noFill/>
        </p:spPr>
        <p:txBody>
          <a:bodyPr wrap="square" rtlCol="0">
            <a:spAutoFit/>
          </a:bodyPr>
          <a:lstStyle/>
          <a:p>
            <a:r>
              <a:rPr lang="nl-NL" sz="2400" b="1" i="1" dirty="0"/>
              <a:t>OMZIEN NAAR ELKAAR</a:t>
            </a:r>
            <a:endParaRPr lang="nl-NL" sz="2400" dirty="0"/>
          </a:p>
          <a:p>
            <a:r>
              <a:rPr lang="nl-NL" sz="2400" b="1" i="1" dirty="0"/>
              <a:t> </a:t>
            </a:r>
            <a:endParaRPr lang="nl-NL" sz="2400" dirty="0"/>
          </a:p>
          <a:p>
            <a:r>
              <a:rPr lang="nl-NL" sz="2400" b="1" i="1" dirty="0"/>
              <a:t> </a:t>
            </a:r>
            <a:endParaRPr lang="nl-NL" sz="2400" dirty="0"/>
          </a:p>
          <a:p>
            <a:r>
              <a:rPr lang="nl-NL" sz="2400" b="1" i="1" dirty="0"/>
              <a:t> </a:t>
            </a:r>
            <a:endParaRPr lang="nl-NL" sz="2400" dirty="0"/>
          </a:p>
          <a:p>
            <a:r>
              <a:rPr lang="nl-NL" sz="2400" b="1" i="1" dirty="0"/>
              <a:t> </a:t>
            </a:r>
            <a:endParaRPr lang="nl-NL" sz="2400" dirty="0"/>
          </a:p>
          <a:p>
            <a:r>
              <a:rPr lang="nl-NL" sz="2400" b="1" i="1" dirty="0"/>
              <a:t> </a:t>
            </a:r>
            <a:endParaRPr lang="nl-NL" sz="2400" dirty="0"/>
          </a:p>
          <a:p>
            <a:r>
              <a:rPr lang="nl-NL" sz="2400" b="1" i="1" dirty="0"/>
              <a:t> </a:t>
            </a:r>
            <a:endParaRPr lang="nl-NL" sz="2400" dirty="0"/>
          </a:p>
          <a:p>
            <a:r>
              <a:rPr lang="nl-NL" sz="2400" b="1" i="1" dirty="0"/>
              <a:t> </a:t>
            </a:r>
            <a:endParaRPr lang="nl-NL" sz="2400" dirty="0"/>
          </a:p>
          <a:p>
            <a:r>
              <a:rPr lang="nl-NL" sz="2400" b="1" i="1" dirty="0"/>
              <a:t>Een Compassie doen boek</a:t>
            </a:r>
            <a:endParaRPr lang="nl-NL" sz="2400" dirty="0"/>
          </a:p>
          <a:p>
            <a:r>
              <a:rPr lang="nl-NL" sz="2400" b="1" i="1" dirty="0"/>
              <a:t> </a:t>
            </a:r>
            <a:endParaRPr lang="nl-NL" sz="2400" dirty="0"/>
          </a:p>
          <a:p>
            <a:r>
              <a:rPr lang="nl-NL" sz="2400" b="1" i="1" dirty="0"/>
              <a:t>Anthoon Lucas Budel</a:t>
            </a:r>
            <a:endParaRPr lang="nl-NL" sz="2400" dirty="0"/>
          </a:p>
          <a:p>
            <a:r>
              <a:rPr lang="nl-NL" sz="2400" b="1" i="1" dirty="0"/>
              <a:t>Nijmegen</a:t>
            </a:r>
            <a:endParaRPr lang="nl-NL" sz="2400" dirty="0"/>
          </a:p>
          <a:p>
            <a:endParaRPr lang="nl-NL" dirty="0"/>
          </a:p>
        </p:txBody>
      </p:sp>
    </p:spTree>
    <p:extLst>
      <p:ext uri="{BB962C8B-B14F-4D97-AF65-F5344CB8AC3E}">
        <p14:creationId xmlns:p14="http://schemas.microsoft.com/office/powerpoint/2010/main" val="4275785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43608" y="548680"/>
            <a:ext cx="6624736" cy="6063198"/>
          </a:xfrm>
          <a:prstGeom prst="rect">
            <a:avLst/>
          </a:prstGeom>
          <a:noFill/>
        </p:spPr>
        <p:txBody>
          <a:bodyPr wrap="square" rtlCol="0">
            <a:spAutoFit/>
          </a:bodyPr>
          <a:lstStyle/>
          <a:p>
            <a:r>
              <a:rPr lang="nl-NL" sz="1600" b="1" i="1" dirty="0"/>
              <a:t>DIT IS EEN COMPASSIE DOEN-BOEK.</a:t>
            </a:r>
            <a:endParaRPr lang="nl-NL" sz="1600" dirty="0"/>
          </a:p>
          <a:p>
            <a:r>
              <a:rPr lang="nl-NL" sz="1600" b="1" dirty="0"/>
              <a:t> </a:t>
            </a:r>
            <a:endParaRPr lang="nl-NL" sz="1600" dirty="0"/>
          </a:p>
          <a:p>
            <a:r>
              <a:rPr lang="nl-NL" sz="1600" dirty="0"/>
              <a:t>Een bundel korte teksten en wat langere verhalen die geschikt zijn om even voor te dragen, aan het begin of het eind van een filosofische, spirituele of religieuze bijeenkomst.</a:t>
            </a:r>
          </a:p>
          <a:p>
            <a:r>
              <a:rPr lang="nl-NL" sz="1600" dirty="0"/>
              <a:t> </a:t>
            </a:r>
          </a:p>
          <a:p>
            <a:r>
              <a:rPr lang="nl-NL" sz="1600" dirty="0"/>
              <a:t>Ze zijn door mij ontstaan in de voorbije jaren, zo tussen 1995 tot 2018, waar mijn ideeën over geloof en religie steeds duidelijker contouren kregen in de zin van, hoe kunnen religieuze voorstellingen voor toekomstige generaties belangrijk blijven. Over hoe we in staat kunnen zijn, compassie en mededogen te integreren in ons dagelijks leven en hoe deze zichtbaar te laten worden. De meeste van deze compassieverhalen zijn door mij voorgedragen op de Open Podium avonden in het Huis van Compassie. Groenestraat 170 te Nijmegen.</a:t>
            </a:r>
          </a:p>
          <a:p>
            <a:r>
              <a:rPr lang="nl-NL" sz="1600" dirty="0"/>
              <a:t> </a:t>
            </a:r>
          </a:p>
          <a:p>
            <a:r>
              <a:rPr lang="nl-NL" sz="1600" dirty="0"/>
              <a:t>‘Compassieverhalen’ kan je lezen als handreikingen die we aan elkaar kunnen voordragen, om ons er aan te herinneren, dat geloof en spiritualiteit werkelijkheid kunnen worden in ons dagelijks bestaan door elkaar tot voorbeeld te zijn.</a:t>
            </a:r>
          </a:p>
          <a:p>
            <a:r>
              <a:rPr lang="nl-NL" sz="1600" b="1" i="1" dirty="0" smtClean="0"/>
              <a:t>Laten </a:t>
            </a:r>
            <a:r>
              <a:rPr lang="nl-NL" sz="1600" b="1" i="1" dirty="0"/>
              <a:t>we dat doen, </a:t>
            </a:r>
            <a:endParaRPr lang="nl-NL" sz="1600" dirty="0"/>
          </a:p>
          <a:p>
            <a:r>
              <a:rPr lang="nl-NL" sz="1600" b="1" i="1" dirty="0"/>
              <a:t>elkaar tot voorbeeld zijn.</a:t>
            </a:r>
            <a:endParaRPr lang="nl-NL" sz="1600" dirty="0"/>
          </a:p>
          <a:p>
            <a:r>
              <a:rPr lang="nl-NL" sz="1600" dirty="0" smtClean="0"/>
              <a:t>27 </a:t>
            </a:r>
            <a:r>
              <a:rPr lang="nl-NL" sz="1600" dirty="0"/>
              <a:t>maart 2019</a:t>
            </a:r>
          </a:p>
          <a:p>
            <a:r>
              <a:rPr lang="nl-NL" sz="1600" dirty="0"/>
              <a:t>Nijmegen</a:t>
            </a:r>
          </a:p>
          <a:p>
            <a:endParaRPr lang="nl-NL" dirty="0"/>
          </a:p>
          <a:p>
            <a:endParaRPr lang="nl-NL" dirty="0"/>
          </a:p>
        </p:txBody>
      </p:sp>
    </p:spTree>
    <p:extLst>
      <p:ext uri="{BB962C8B-B14F-4D97-AF65-F5344CB8AC3E}">
        <p14:creationId xmlns:p14="http://schemas.microsoft.com/office/powerpoint/2010/main" val="2372715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475656" y="476672"/>
            <a:ext cx="6480720" cy="5909310"/>
          </a:xfrm>
          <a:prstGeom prst="rect">
            <a:avLst/>
          </a:prstGeom>
          <a:noFill/>
        </p:spPr>
        <p:txBody>
          <a:bodyPr wrap="square" rtlCol="0">
            <a:spAutoFit/>
          </a:bodyPr>
          <a:lstStyle/>
          <a:p>
            <a:r>
              <a:rPr lang="nl-NL" sz="2000" b="1" i="1" dirty="0"/>
              <a:t>Uit: een bron van verlangen</a:t>
            </a:r>
            <a:endParaRPr lang="nl-NL" sz="2000" dirty="0"/>
          </a:p>
          <a:p>
            <a:r>
              <a:rPr lang="nl-NL" sz="2000" b="1" i="1" dirty="0"/>
              <a:t> </a:t>
            </a:r>
            <a:endParaRPr lang="nl-NL" sz="2000" dirty="0"/>
          </a:p>
          <a:p>
            <a:r>
              <a:rPr lang="nl-NL" sz="2000" b="1" i="1" dirty="0"/>
              <a:t>Liefde</a:t>
            </a:r>
            <a:endParaRPr lang="nl-NL" sz="2000" dirty="0"/>
          </a:p>
          <a:p>
            <a:r>
              <a:rPr lang="nl-NL" sz="2000" b="1" i="1" dirty="0"/>
              <a:t>Je bent in mij als levenslicht</a:t>
            </a:r>
            <a:endParaRPr lang="nl-NL" sz="2000" dirty="0"/>
          </a:p>
          <a:p>
            <a:r>
              <a:rPr lang="nl-NL" sz="2000" b="1" i="1" dirty="0"/>
              <a:t>Jij doorgloeit mijn duisternis</a:t>
            </a:r>
            <a:endParaRPr lang="nl-NL" sz="2000" dirty="0"/>
          </a:p>
          <a:p>
            <a:r>
              <a:rPr lang="nl-NL" sz="2000" b="1" i="1" dirty="0"/>
              <a:t>Jij bent mijn sterkte</a:t>
            </a:r>
            <a:endParaRPr lang="nl-NL" sz="2000" dirty="0"/>
          </a:p>
          <a:p>
            <a:r>
              <a:rPr lang="nl-NL" sz="2000" b="1" i="1" dirty="0"/>
              <a:t> </a:t>
            </a:r>
            <a:endParaRPr lang="nl-NL" sz="2000" dirty="0"/>
          </a:p>
          <a:p>
            <a:r>
              <a:rPr lang="nl-NL" sz="2000" b="1" i="1" dirty="0"/>
              <a:t>Ik bekleed mij met 'jou' in waardigheid</a:t>
            </a:r>
            <a:endParaRPr lang="nl-NL" sz="2000" dirty="0"/>
          </a:p>
          <a:p>
            <a:r>
              <a:rPr lang="nl-NL" sz="2000" b="1" i="1" dirty="0"/>
              <a:t>Ik bevrijd mij 'als jou' van narrigheid</a:t>
            </a:r>
            <a:endParaRPr lang="nl-NL" sz="2000" dirty="0"/>
          </a:p>
          <a:p>
            <a:r>
              <a:rPr lang="nl-NL" sz="2000" b="1" i="1" dirty="0"/>
              <a:t>Door jou, wordt ik beschermd</a:t>
            </a:r>
            <a:endParaRPr lang="nl-NL" sz="2000" dirty="0"/>
          </a:p>
          <a:p>
            <a:r>
              <a:rPr lang="nl-NL" sz="2000" b="1" i="1" dirty="0"/>
              <a:t>tegen verborgen machten</a:t>
            </a:r>
            <a:endParaRPr lang="nl-NL" sz="2000" dirty="0"/>
          </a:p>
          <a:p>
            <a:r>
              <a:rPr lang="nl-NL" sz="2000" b="1" i="1" dirty="0"/>
              <a:t>Hoe wonderlijk ben jij in alles verweven</a:t>
            </a:r>
            <a:endParaRPr lang="nl-NL" sz="2000" dirty="0"/>
          </a:p>
          <a:p>
            <a:r>
              <a:rPr lang="nl-NL" sz="2000" b="1" i="1" dirty="0"/>
              <a:t> </a:t>
            </a:r>
            <a:endParaRPr lang="nl-NL" sz="2000" dirty="0"/>
          </a:p>
          <a:p>
            <a:r>
              <a:rPr lang="nl-NL" sz="2000" b="1" i="1" dirty="0"/>
              <a:t>… Jij, Liefde</a:t>
            </a:r>
            <a:endParaRPr lang="nl-NL" sz="2000" dirty="0"/>
          </a:p>
          <a:p>
            <a:r>
              <a:rPr lang="nl-NL" sz="2000" b="1" i="1" dirty="0"/>
              <a:t>bron van leven</a:t>
            </a:r>
            <a:endParaRPr lang="nl-NL" sz="2000" dirty="0"/>
          </a:p>
          <a:p>
            <a:r>
              <a:rPr lang="nl-NL" sz="2000" b="1" i="1" dirty="0"/>
              <a:t>bron van verlangen</a:t>
            </a:r>
            <a:endParaRPr lang="nl-NL" sz="2000" dirty="0"/>
          </a:p>
          <a:p>
            <a:r>
              <a:rPr lang="nl-NL" sz="2000" b="1" i="1" dirty="0"/>
              <a:t>bron van wijsheid </a:t>
            </a:r>
            <a:endParaRPr lang="nl-NL" sz="2000" dirty="0"/>
          </a:p>
          <a:p>
            <a:r>
              <a:rPr lang="nl-NL" sz="2000" b="1" i="1" dirty="0"/>
              <a:t>wij kunnen niet zonder jou …</a:t>
            </a:r>
            <a:endParaRPr lang="nl-NL" sz="2000" dirty="0"/>
          </a:p>
          <a:p>
            <a:endParaRPr lang="nl-NL" dirty="0"/>
          </a:p>
        </p:txBody>
      </p:sp>
    </p:spTree>
    <p:extLst>
      <p:ext uri="{BB962C8B-B14F-4D97-AF65-F5344CB8AC3E}">
        <p14:creationId xmlns:p14="http://schemas.microsoft.com/office/powerpoint/2010/main" val="2849459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15617" y="1340768"/>
            <a:ext cx="7344815" cy="4955203"/>
          </a:xfrm>
          <a:prstGeom prst="rect">
            <a:avLst/>
          </a:prstGeom>
          <a:noFill/>
        </p:spPr>
        <p:txBody>
          <a:bodyPr wrap="square" rtlCol="0">
            <a:spAutoFit/>
          </a:bodyPr>
          <a:lstStyle/>
          <a:p>
            <a:r>
              <a:rPr lang="nl-NL" sz="2000" b="1" i="1" dirty="0"/>
              <a:t>Een aanbeveling van Nijmegen stad van Compassie:</a:t>
            </a:r>
            <a:endParaRPr lang="nl-NL" sz="2000" dirty="0"/>
          </a:p>
          <a:p>
            <a:r>
              <a:rPr lang="nl-NL" sz="2000" dirty="0"/>
              <a:t> </a:t>
            </a:r>
          </a:p>
          <a:p>
            <a:r>
              <a:rPr lang="nl-NL" sz="2000" dirty="0"/>
              <a:t>Het begrip compassie is niet eenvoudig te omschrijven en af te bakenen. In deze bundel Compassieverhalen geeft Anthoon Budel zijn persoonlijke beleving weer van compassie, religie en spiritualiteit. Soms poëtisch, soms meer beschouwend.</a:t>
            </a:r>
          </a:p>
          <a:p>
            <a:r>
              <a:rPr lang="nl-NL" sz="2000" dirty="0"/>
              <a:t> </a:t>
            </a:r>
          </a:p>
          <a:p>
            <a:r>
              <a:rPr lang="nl-NL" sz="2000" dirty="0"/>
              <a:t>Daarmede verrijkt hij het gesprek over en de praxis van compassie en draagt daarmee bij aan een van de doelstellingen van Nijmegen Stad van Compassie.</a:t>
            </a:r>
          </a:p>
          <a:p>
            <a:r>
              <a:rPr lang="nl-NL" sz="2000" dirty="0"/>
              <a:t> </a:t>
            </a:r>
          </a:p>
          <a:p>
            <a:r>
              <a:rPr lang="nl-NL" sz="2000" dirty="0"/>
              <a:t>Pieter Poels </a:t>
            </a:r>
          </a:p>
          <a:p>
            <a:r>
              <a:rPr lang="nl-NL" sz="2000" dirty="0"/>
              <a:t>Coördinator Nijmegen Stad van Compassie</a:t>
            </a:r>
          </a:p>
          <a:p>
            <a:r>
              <a:rPr lang="nl-NL" sz="2000" dirty="0"/>
              <a:t> </a:t>
            </a:r>
          </a:p>
          <a:p>
            <a:r>
              <a:rPr lang="nl-NL" b="1" i="1" dirty="0"/>
              <a:t> </a:t>
            </a:r>
            <a:endParaRPr lang="nl-NL" dirty="0"/>
          </a:p>
          <a:p>
            <a:endParaRPr lang="nl-NL" dirty="0"/>
          </a:p>
        </p:txBody>
      </p:sp>
    </p:spTree>
    <p:extLst>
      <p:ext uri="{BB962C8B-B14F-4D97-AF65-F5344CB8AC3E}">
        <p14:creationId xmlns:p14="http://schemas.microsoft.com/office/powerpoint/2010/main" val="926265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627784" y="980728"/>
            <a:ext cx="4176464" cy="4801314"/>
          </a:xfrm>
          <a:prstGeom prst="rect">
            <a:avLst/>
          </a:prstGeom>
          <a:noFill/>
        </p:spPr>
        <p:txBody>
          <a:bodyPr wrap="square" rtlCol="0">
            <a:spAutoFit/>
          </a:bodyPr>
          <a:lstStyle/>
          <a:p>
            <a:r>
              <a:rPr lang="nl-NL" b="1" i="1" dirty="0"/>
              <a:t>COMPASSIE … OM TE DOEN</a:t>
            </a:r>
            <a:endParaRPr lang="nl-NL" dirty="0"/>
          </a:p>
          <a:p>
            <a:r>
              <a:rPr lang="nl-NL" b="1" i="1" dirty="0"/>
              <a:t> </a:t>
            </a:r>
            <a:endParaRPr lang="nl-NL" b="1" i="1" dirty="0" smtClean="0"/>
          </a:p>
          <a:p>
            <a:endParaRPr lang="nl-NL" dirty="0"/>
          </a:p>
          <a:p>
            <a:r>
              <a:rPr lang="nl-NL" b="1" i="1" dirty="0"/>
              <a:t> </a:t>
            </a:r>
            <a:endParaRPr lang="nl-NL" dirty="0"/>
          </a:p>
          <a:p>
            <a:r>
              <a:rPr lang="nl-NL" b="1" i="1" dirty="0"/>
              <a:t>1.	COMPASSIE</a:t>
            </a:r>
            <a:endParaRPr lang="nl-NL" dirty="0"/>
          </a:p>
          <a:p>
            <a:r>
              <a:rPr lang="nl-NL" b="1" i="1" dirty="0"/>
              <a:t> </a:t>
            </a:r>
            <a:endParaRPr lang="nl-NL" dirty="0"/>
          </a:p>
          <a:p>
            <a:r>
              <a:rPr lang="nl-NL" b="1" i="1" dirty="0"/>
              <a:t>2.	LIEFDE</a:t>
            </a:r>
            <a:endParaRPr lang="nl-NL" dirty="0"/>
          </a:p>
          <a:p>
            <a:r>
              <a:rPr lang="nl-NL" b="1" i="1" dirty="0"/>
              <a:t> </a:t>
            </a:r>
            <a:endParaRPr lang="nl-NL" dirty="0"/>
          </a:p>
          <a:p>
            <a:r>
              <a:rPr lang="nl-NL" b="1" i="1" dirty="0"/>
              <a:t>3.	VERLANGENS</a:t>
            </a:r>
            <a:endParaRPr lang="nl-NL" dirty="0"/>
          </a:p>
          <a:p>
            <a:r>
              <a:rPr lang="nl-NL" b="1" i="1" dirty="0"/>
              <a:t> </a:t>
            </a:r>
            <a:endParaRPr lang="nl-NL" dirty="0"/>
          </a:p>
          <a:p>
            <a:r>
              <a:rPr lang="nl-NL" b="1" i="1" dirty="0"/>
              <a:t>4.	NATUUR</a:t>
            </a:r>
            <a:endParaRPr lang="nl-NL" dirty="0"/>
          </a:p>
          <a:p>
            <a:r>
              <a:rPr lang="nl-NL" b="1" i="1" dirty="0"/>
              <a:t> </a:t>
            </a:r>
            <a:endParaRPr lang="nl-NL" dirty="0"/>
          </a:p>
          <a:p>
            <a:r>
              <a:rPr lang="nl-NL" b="1" i="1" dirty="0"/>
              <a:t>5.	DROOM</a:t>
            </a:r>
            <a:endParaRPr lang="nl-NL" dirty="0"/>
          </a:p>
          <a:p>
            <a:r>
              <a:rPr lang="nl-NL" b="1" i="1" dirty="0"/>
              <a:t> </a:t>
            </a:r>
            <a:endParaRPr lang="nl-NL" dirty="0"/>
          </a:p>
          <a:p>
            <a:r>
              <a:rPr lang="nl-NL" b="1" i="1" dirty="0"/>
              <a:t>6.	TOEKOMST</a:t>
            </a:r>
            <a:br>
              <a:rPr lang="nl-NL" b="1" i="1" dirty="0"/>
            </a:br>
            <a:endParaRPr lang="nl-NL" dirty="0"/>
          </a:p>
          <a:p>
            <a:endParaRPr lang="nl-NL" dirty="0"/>
          </a:p>
        </p:txBody>
      </p:sp>
    </p:spTree>
    <p:extLst>
      <p:ext uri="{BB962C8B-B14F-4D97-AF65-F5344CB8AC3E}">
        <p14:creationId xmlns:p14="http://schemas.microsoft.com/office/powerpoint/2010/main" val="2113542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899592" y="320530"/>
            <a:ext cx="2160240" cy="1292662"/>
          </a:xfrm>
          <a:prstGeom prst="rect">
            <a:avLst/>
          </a:prstGeom>
          <a:noFill/>
        </p:spPr>
        <p:txBody>
          <a:bodyPr wrap="square" rtlCol="0">
            <a:spAutoFit/>
          </a:bodyPr>
          <a:lstStyle/>
          <a:p>
            <a:endParaRPr lang="nl-NL" dirty="0" smtClean="0"/>
          </a:p>
          <a:p>
            <a:r>
              <a:rPr lang="nl-NL" dirty="0" smtClean="0"/>
              <a:t> </a:t>
            </a:r>
            <a:r>
              <a:rPr lang="nl-NL" sz="2400" dirty="0" smtClean="0"/>
              <a:t>INHOUD: </a:t>
            </a:r>
          </a:p>
          <a:p>
            <a:r>
              <a:rPr lang="nl-NL" dirty="0" smtClean="0"/>
              <a:t> </a:t>
            </a:r>
          </a:p>
          <a:p>
            <a:r>
              <a:rPr lang="nl-NL" dirty="0" smtClean="0"/>
              <a:t> </a:t>
            </a:r>
            <a:endParaRPr lang="nl-NL" dirty="0"/>
          </a:p>
        </p:txBody>
      </p:sp>
      <p:sp>
        <p:nvSpPr>
          <p:cNvPr id="6" name="Tekstvak 5"/>
          <p:cNvSpPr txBox="1"/>
          <p:nvPr/>
        </p:nvSpPr>
        <p:spPr>
          <a:xfrm>
            <a:off x="899593" y="1196752"/>
            <a:ext cx="4824535" cy="2031325"/>
          </a:xfrm>
          <a:prstGeom prst="rect">
            <a:avLst/>
          </a:prstGeom>
          <a:noFill/>
        </p:spPr>
        <p:txBody>
          <a:bodyPr wrap="square" rtlCol="0">
            <a:spAutoFit/>
          </a:bodyPr>
          <a:lstStyle/>
          <a:p>
            <a:r>
              <a:rPr lang="nl-NL" b="1" i="1" dirty="0" smtClean="0"/>
              <a:t>1 COMPASSIE:  </a:t>
            </a:r>
          </a:p>
          <a:p>
            <a:r>
              <a:rPr lang="nl-NL" dirty="0" smtClean="0"/>
              <a:t>1.1 Over Compassie en Cultureel  </a:t>
            </a:r>
          </a:p>
          <a:p>
            <a:r>
              <a:rPr lang="nl-NL" dirty="0" smtClean="0"/>
              <a:t>1.2 Compassie Cultureel en Christendom  </a:t>
            </a:r>
          </a:p>
          <a:p>
            <a:r>
              <a:rPr lang="nl-NL" dirty="0" smtClean="0"/>
              <a:t>1.3 Compassie gewoon doen  </a:t>
            </a:r>
          </a:p>
          <a:p>
            <a:r>
              <a:rPr lang="nl-NL" dirty="0" smtClean="0"/>
              <a:t>1.4 Gebed voor compassie  </a:t>
            </a:r>
          </a:p>
          <a:p>
            <a:r>
              <a:rPr lang="nl-NL" dirty="0" smtClean="0"/>
              <a:t>1.5 Aan elkaar doorgeven het liefdesvuur  </a:t>
            </a:r>
          </a:p>
          <a:p>
            <a:r>
              <a:rPr lang="nl-NL" dirty="0" smtClean="0"/>
              <a:t>1.6 Levende vlam van liefde [Juan de La </a:t>
            </a:r>
            <a:r>
              <a:rPr lang="nl-NL" dirty="0" err="1" smtClean="0"/>
              <a:t>Cruze</a:t>
            </a:r>
            <a:r>
              <a:rPr lang="nl-NL" dirty="0" smtClean="0"/>
              <a:t>] </a:t>
            </a:r>
            <a:endParaRPr lang="nl-NL" dirty="0"/>
          </a:p>
        </p:txBody>
      </p:sp>
      <p:sp>
        <p:nvSpPr>
          <p:cNvPr id="7" name="Tekstvak 6"/>
          <p:cNvSpPr txBox="1"/>
          <p:nvPr/>
        </p:nvSpPr>
        <p:spPr>
          <a:xfrm>
            <a:off x="899593" y="3645024"/>
            <a:ext cx="6624735" cy="2862322"/>
          </a:xfrm>
          <a:prstGeom prst="rect">
            <a:avLst/>
          </a:prstGeom>
          <a:noFill/>
        </p:spPr>
        <p:txBody>
          <a:bodyPr wrap="square" rtlCol="0">
            <a:spAutoFit/>
          </a:bodyPr>
          <a:lstStyle/>
          <a:p>
            <a:r>
              <a:rPr lang="nl-NL" b="1" i="1" dirty="0" smtClean="0"/>
              <a:t>2 LIEFDE:  </a:t>
            </a:r>
          </a:p>
          <a:p>
            <a:r>
              <a:rPr lang="nl-NL" dirty="0" smtClean="0"/>
              <a:t>2.1 Ik heb de liefde lief  </a:t>
            </a:r>
          </a:p>
          <a:p>
            <a:r>
              <a:rPr lang="nl-NL" dirty="0" smtClean="0"/>
              <a:t>2.2 Zoals de liefde gaat  </a:t>
            </a:r>
          </a:p>
          <a:p>
            <a:r>
              <a:rPr lang="nl-NL" dirty="0" smtClean="0"/>
              <a:t>2.3 Als God nou eens liefde is  </a:t>
            </a:r>
          </a:p>
          <a:p>
            <a:r>
              <a:rPr lang="nl-NL" dirty="0" smtClean="0"/>
              <a:t>2.4 De ware wijnstok – Een leven lang op zoek  </a:t>
            </a:r>
          </a:p>
          <a:p>
            <a:r>
              <a:rPr lang="nl-NL" dirty="0" smtClean="0"/>
              <a:t>2.5 De ware wijnstok – Over ons liefdesvermogen  </a:t>
            </a:r>
          </a:p>
          <a:p>
            <a:r>
              <a:rPr lang="nl-NL" dirty="0" smtClean="0"/>
              <a:t>2.6 Wanneer de liefde wenkt – volgt haar [</a:t>
            </a:r>
            <a:r>
              <a:rPr lang="nl-NL" dirty="0" err="1" smtClean="0"/>
              <a:t>Kahlil</a:t>
            </a:r>
            <a:r>
              <a:rPr lang="nl-NL" dirty="0" smtClean="0"/>
              <a:t> </a:t>
            </a:r>
            <a:r>
              <a:rPr lang="nl-NL" dirty="0" err="1" smtClean="0"/>
              <a:t>Gibran</a:t>
            </a:r>
            <a:r>
              <a:rPr lang="nl-NL" dirty="0" smtClean="0"/>
              <a:t>] </a:t>
            </a:r>
          </a:p>
          <a:p>
            <a:r>
              <a:rPr lang="nl-NL" dirty="0" smtClean="0"/>
              <a:t>2.7 Het is een waagstuk onze liefde  </a:t>
            </a:r>
          </a:p>
          <a:p>
            <a:r>
              <a:rPr lang="nl-NL" dirty="0" smtClean="0"/>
              <a:t>2.8 Weet jij wat BTW betekent?  </a:t>
            </a:r>
          </a:p>
          <a:p>
            <a:r>
              <a:rPr lang="nl-NL" dirty="0" smtClean="0"/>
              <a:t>2.9 Belangeloze toegevoegde waarde uitgelegd </a:t>
            </a:r>
            <a:endParaRPr lang="nl-NL" dirty="0"/>
          </a:p>
        </p:txBody>
      </p:sp>
    </p:spTree>
    <p:extLst>
      <p:ext uri="{BB962C8B-B14F-4D97-AF65-F5344CB8AC3E}">
        <p14:creationId xmlns:p14="http://schemas.microsoft.com/office/powerpoint/2010/main" val="3836092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84564" y="260648"/>
            <a:ext cx="7416824" cy="2862322"/>
          </a:xfrm>
          <a:prstGeom prst="rect">
            <a:avLst/>
          </a:prstGeom>
          <a:noFill/>
        </p:spPr>
        <p:txBody>
          <a:bodyPr wrap="square" rtlCol="0">
            <a:spAutoFit/>
          </a:bodyPr>
          <a:lstStyle/>
          <a:p>
            <a:r>
              <a:rPr lang="nl-NL" b="1" i="1" dirty="0" smtClean="0"/>
              <a:t>3 VERLANGENS:  </a:t>
            </a:r>
          </a:p>
          <a:p>
            <a:r>
              <a:rPr lang="nl-NL" dirty="0" smtClean="0"/>
              <a:t>3.1 Over werkloos en zo  </a:t>
            </a:r>
          </a:p>
          <a:p>
            <a:r>
              <a:rPr lang="nl-NL" dirty="0" smtClean="0"/>
              <a:t>3.2 Werkloos en werk aan de winkel  </a:t>
            </a:r>
          </a:p>
          <a:p>
            <a:r>
              <a:rPr lang="nl-NL" dirty="0" smtClean="0"/>
              <a:t>3.3 Een lied van het verlangen  </a:t>
            </a:r>
          </a:p>
          <a:p>
            <a:r>
              <a:rPr lang="nl-NL" dirty="0" smtClean="0"/>
              <a:t>3.4 Dan krijgt ons leven kracht en schoonheid  </a:t>
            </a:r>
          </a:p>
          <a:p>
            <a:r>
              <a:rPr lang="nl-NL" dirty="0" smtClean="0"/>
              <a:t>3.5 Hoe illusionair is ons verlangen?  </a:t>
            </a:r>
          </a:p>
          <a:p>
            <a:r>
              <a:rPr lang="nl-NL" dirty="0" smtClean="0"/>
              <a:t>3.6 Wat is realiteit en wat betekent illusie?  </a:t>
            </a:r>
          </a:p>
          <a:p>
            <a:r>
              <a:rPr lang="nl-NL" dirty="0" smtClean="0"/>
              <a:t>3.7 Een illusie kan werkelijkheid worden  </a:t>
            </a:r>
          </a:p>
          <a:p>
            <a:r>
              <a:rPr lang="nl-NL" dirty="0" smtClean="0"/>
              <a:t>3.8 Mijn verlangens gaan uit naar jou  </a:t>
            </a:r>
          </a:p>
          <a:p>
            <a:r>
              <a:rPr lang="nl-NL" dirty="0" smtClean="0"/>
              <a:t>3.9 Gedenken en goede voornemens </a:t>
            </a:r>
            <a:endParaRPr lang="nl-NL" dirty="0"/>
          </a:p>
        </p:txBody>
      </p:sp>
      <p:sp>
        <p:nvSpPr>
          <p:cNvPr id="3" name="Tekstvak 2"/>
          <p:cNvSpPr txBox="1"/>
          <p:nvPr/>
        </p:nvSpPr>
        <p:spPr>
          <a:xfrm>
            <a:off x="611873" y="3501008"/>
            <a:ext cx="7920879" cy="2862322"/>
          </a:xfrm>
          <a:prstGeom prst="rect">
            <a:avLst/>
          </a:prstGeom>
          <a:noFill/>
        </p:spPr>
        <p:txBody>
          <a:bodyPr wrap="square" rtlCol="0">
            <a:spAutoFit/>
          </a:bodyPr>
          <a:lstStyle/>
          <a:p>
            <a:r>
              <a:rPr lang="nl-NL" b="1" i="1" dirty="0" smtClean="0"/>
              <a:t>4 NATUUR  </a:t>
            </a:r>
          </a:p>
          <a:p>
            <a:r>
              <a:rPr lang="nl-NL" dirty="0" smtClean="0"/>
              <a:t>4.1 De wijngaard beheren – Wij zijn de wijngaard   </a:t>
            </a:r>
          </a:p>
          <a:p>
            <a:r>
              <a:rPr lang="nl-NL" dirty="0" smtClean="0"/>
              <a:t>4.2 De wijngaard beheren – Roep naar onvoorwaardelijke liefde </a:t>
            </a:r>
          </a:p>
          <a:p>
            <a:r>
              <a:rPr lang="nl-NL" dirty="0" smtClean="0"/>
              <a:t>4.3 Het Onze vader van de 21ste eeuw  </a:t>
            </a:r>
          </a:p>
          <a:p>
            <a:r>
              <a:rPr lang="nl-NL" dirty="0" smtClean="0"/>
              <a:t>4.4 God moet je zoeken in jezelf  </a:t>
            </a:r>
          </a:p>
          <a:p>
            <a:r>
              <a:rPr lang="nl-NL" dirty="0" smtClean="0"/>
              <a:t>4.5 Laten we ons zelf opnieuw geboren laten worden  </a:t>
            </a:r>
          </a:p>
          <a:p>
            <a:r>
              <a:rPr lang="nl-NL" dirty="0" smtClean="0"/>
              <a:t>4.6 God herkennen in ons liefdesvermogen  </a:t>
            </a:r>
          </a:p>
          <a:p>
            <a:r>
              <a:rPr lang="nl-NL" dirty="0" smtClean="0"/>
              <a:t>4.7 Wandelend door het </a:t>
            </a:r>
            <a:r>
              <a:rPr lang="nl-NL" dirty="0" err="1" smtClean="0"/>
              <a:t>Dekkerswald</a:t>
            </a:r>
            <a:r>
              <a:rPr lang="nl-NL" dirty="0" smtClean="0"/>
              <a:t>  </a:t>
            </a:r>
          </a:p>
          <a:p>
            <a:r>
              <a:rPr lang="nl-NL" dirty="0" smtClean="0"/>
              <a:t>4.8 Wandelend door het </a:t>
            </a:r>
            <a:r>
              <a:rPr lang="nl-NL" dirty="0" err="1" smtClean="0"/>
              <a:t>Heumense</a:t>
            </a:r>
            <a:r>
              <a:rPr lang="nl-NL" dirty="0" smtClean="0"/>
              <a:t> bos  </a:t>
            </a:r>
          </a:p>
          <a:p>
            <a:r>
              <a:rPr lang="nl-NL" dirty="0" smtClean="0"/>
              <a:t>4.9 Drentse velden – hier voel ik mij thuis </a:t>
            </a:r>
            <a:endParaRPr lang="nl-NL" dirty="0"/>
          </a:p>
        </p:txBody>
      </p:sp>
    </p:spTree>
    <p:extLst>
      <p:ext uri="{BB962C8B-B14F-4D97-AF65-F5344CB8AC3E}">
        <p14:creationId xmlns:p14="http://schemas.microsoft.com/office/powerpoint/2010/main" val="2837470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475</Words>
  <Application>Microsoft Office PowerPoint</Application>
  <PresentationFormat>Diavoorstelling (4:3)</PresentationFormat>
  <Paragraphs>145</Paragraphs>
  <Slides>13</Slides>
  <Notes>2</Notes>
  <HiddenSlides>0</HiddenSlides>
  <MMClips>0</MMClips>
  <ScaleCrop>false</ScaleCrop>
  <HeadingPairs>
    <vt:vector size="4" baseType="variant">
      <vt:variant>
        <vt:lpstr>Thema</vt:lpstr>
      </vt:variant>
      <vt:variant>
        <vt:i4>1</vt:i4>
      </vt:variant>
      <vt:variant>
        <vt:lpstr>Diatitels</vt:lpstr>
      </vt:variant>
      <vt:variant>
        <vt:i4>13</vt:i4>
      </vt:variant>
    </vt:vector>
  </HeadingPairs>
  <TitlesOfParts>
    <vt:vector size="14"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Anthoon` Budel</dc:creator>
  <cp:lastModifiedBy>Anthoon` Budel</cp:lastModifiedBy>
  <cp:revision>19</cp:revision>
  <dcterms:created xsi:type="dcterms:W3CDTF">2019-04-24T07:23:55Z</dcterms:created>
  <dcterms:modified xsi:type="dcterms:W3CDTF">2019-05-11T05:44:47Z</dcterms:modified>
</cp:coreProperties>
</file>