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97" autoAdjust="0"/>
    <p:restoredTop sz="94660"/>
  </p:normalViewPr>
  <p:slideViewPr>
    <p:cSldViewPr snapToGrid="0">
      <p:cViewPr varScale="1">
        <p:scale>
          <a:sx n="63" d="100"/>
          <a:sy n="63" d="100"/>
        </p:scale>
        <p:origin x="22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4CF9ED1-2F8C-49BA-ACAE-4AA0E918AC44}"/>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ABADC4A7-43E3-43BC-BD44-DA6C461938E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4586338D-D56D-4838-8EDB-5023CEF1A60F}"/>
              </a:ext>
            </a:extLst>
          </p:cNvPr>
          <p:cNvSpPr>
            <a:spLocks noGrp="1"/>
          </p:cNvSpPr>
          <p:nvPr>
            <p:ph type="dt" sz="half" idx="10"/>
          </p:nvPr>
        </p:nvSpPr>
        <p:spPr/>
        <p:txBody>
          <a:bodyPr/>
          <a:lstStyle/>
          <a:p>
            <a:fld id="{588B8619-5751-49F5-9CF7-94736984BAD5}" type="datetimeFigureOut">
              <a:rPr lang="nl-NL" smtClean="0"/>
              <a:t>17-9-2022</a:t>
            </a:fld>
            <a:endParaRPr lang="nl-NL"/>
          </a:p>
        </p:txBody>
      </p:sp>
      <p:sp>
        <p:nvSpPr>
          <p:cNvPr id="5" name="Tijdelijke aanduiding voor voettekst 4">
            <a:extLst>
              <a:ext uri="{FF2B5EF4-FFF2-40B4-BE49-F238E27FC236}">
                <a16:creationId xmlns:a16="http://schemas.microsoft.com/office/drawing/2014/main" id="{3D18A9AE-588E-496D-B546-3A99046997CC}"/>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8C3C12E1-A1A4-46AF-9FE7-C4685597159B}"/>
              </a:ext>
            </a:extLst>
          </p:cNvPr>
          <p:cNvSpPr>
            <a:spLocks noGrp="1"/>
          </p:cNvSpPr>
          <p:nvPr>
            <p:ph type="sldNum" sz="quarter" idx="12"/>
          </p:nvPr>
        </p:nvSpPr>
        <p:spPr/>
        <p:txBody>
          <a:bodyPr/>
          <a:lstStyle/>
          <a:p>
            <a:fld id="{DE664C81-CE61-4259-84E3-6D16062705AF}" type="slidenum">
              <a:rPr lang="nl-NL" smtClean="0"/>
              <a:t>‹nr.›</a:t>
            </a:fld>
            <a:endParaRPr lang="nl-NL"/>
          </a:p>
        </p:txBody>
      </p:sp>
    </p:spTree>
    <p:extLst>
      <p:ext uri="{BB962C8B-B14F-4D97-AF65-F5344CB8AC3E}">
        <p14:creationId xmlns:p14="http://schemas.microsoft.com/office/powerpoint/2010/main" val="4050887669"/>
      </p:ext>
    </p:extLst>
  </p:cSld>
  <p:clrMapOvr>
    <a:masterClrMapping/>
  </p:clrMapOvr>
  <mc:AlternateContent xmlns:mc="http://schemas.openxmlformats.org/markup-compatibility/2006">
    <mc:Choice xmlns:p14="http://schemas.microsoft.com/office/powerpoint/2010/main" Requires="p14">
      <p:transition spd="slow" p14:dur="3500" advTm="60000">
        <p:split orient="vert"/>
      </p:transition>
    </mc:Choice>
    <mc:Fallback>
      <p:transition spd="slow" advTm="60000">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22C48F-8AFF-4D19-9275-9757F1EB2801}"/>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3E13F09F-3450-48A7-9280-175FFA0DF19B}"/>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D4750C36-6868-48F3-A9A0-07C38A627F1A}"/>
              </a:ext>
            </a:extLst>
          </p:cNvPr>
          <p:cNvSpPr>
            <a:spLocks noGrp="1"/>
          </p:cNvSpPr>
          <p:nvPr>
            <p:ph type="dt" sz="half" idx="10"/>
          </p:nvPr>
        </p:nvSpPr>
        <p:spPr/>
        <p:txBody>
          <a:bodyPr/>
          <a:lstStyle/>
          <a:p>
            <a:fld id="{588B8619-5751-49F5-9CF7-94736984BAD5}" type="datetimeFigureOut">
              <a:rPr lang="nl-NL" smtClean="0"/>
              <a:t>17-9-2022</a:t>
            </a:fld>
            <a:endParaRPr lang="nl-NL"/>
          </a:p>
        </p:txBody>
      </p:sp>
      <p:sp>
        <p:nvSpPr>
          <p:cNvPr id="5" name="Tijdelijke aanduiding voor voettekst 4">
            <a:extLst>
              <a:ext uri="{FF2B5EF4-FFF2-40B4-BE49-F238E27FC236}">
                <a16:creationId xmlns:a16="http://schemas.microsoft.com/office/drawing/2014/main" id="{A1DA0D5A-796E-47D4-932D-A0A22B50A52F}"/>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7948A6EA-959C-433D-BA0B-F601833FBF32}"/>
              </a:ext>
            </a:extLst>
          </p:cNvPr>
          <p:cNvSpPr>
            <a:spLocks noGrp="1"/>
          </p:cNvSpPr>
          <p:nvPr>
            <p:ph type="sldNum" sz="quarter" idx="12"/>
          </p:nvPr>
        </p:nvSpPr>
        <p:spPr/>
        <p:txBody>
          <a:bodyPr/>
          <a:lstStyle/>
          <a:p>
            <a:fld id="{DE664C81-CE61-4259-84E3-6D16062705AF}" type="slidenum">
              <a:rPr lang="nl-NL" smtClean="0"/>
              <a:t>‹nr.›</a:t>
            </a:fld>
            <a:endParaRPr lang="nl-NL"/>
          </a:p>
        </p:txBody>
      </p:sp>
    </p:spTree>
    <p:extLst>
      <p:ext uri="{BB962C8B-B14F-4D97-AF65-F5344CB8AC3E}">
        <p14:creationId xmlns:p14="http://schemas.microsoft.com/office/powerpoint/2010/main" val="2242468069"/>
      </p:ext>
    </p:extLst>
  </p:cSld>
  <p:clrMapOvr>
    <a:masterClrMapping/>
  </p:clrMapOvr>
  <mc:AlternateContent xmlns:mc="http://schemas.openxmlformats.org/markup-compatibility/2006">
    <mc:Choice xmlns:p14="http://schemas.microsoft.com/office/powerpoint/2010/main" Requires="p14">
      <p:transition spd="slow" p14:dur="3500" advTm="60000">
        <p:split orient="vert"/>
      </p:transition>
    </mc:Choice>
    <mc:Fallback>
      <p:transition spd="slow" advTm="60000">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05AEE43D-7E6B-491C-BD0D-A0FFE8F67288}"/>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FAE81056-6CDB-4F59-96CE-6EE8D43A3C9E}"/>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FCBC6D77-DCBF-415C-9F72-FB6017E053F8}"/>
              </a:ext>
            </a:extLst>
          </p:cNvPr>
          <p:cNvSpPr>
            <a:spLocks noGrp="1"/>
          </p:cNvSpPr>
          <p:nvPr>
            <p:ph type="dt" sz="half" idx="10"/>
          </p:nvPr>
        </p:nvSpPr>
        <p:spPr/>
        <p:txBody>
          <a:bodyPr/>
          <a:lstStyle/>
          <a:p>
            <a:fld id="{588B8619-5751-49F5-9CF7-94736984BAD5}" type="datetimeFigureOut">
              <a:rPr lang="nl-NL" smtClean="0"/>
              <a:t>17-9-2022</a:t>
            </a:fld>
            <a:endParaRPr lang="nl-NL"/>
          </a:p>
        </p:txBody>
      </p:sp>
      <p:sp>
        <p:nvSpPr>
          <p:cNvPr id="5" name="Tijdelijke aanduiding voor voettekst 4">
            <a:extLst>
              <a:ext uri="{FF2B5EF4-FFF2-40B4-BE49-F238E27FC236}">
                <a16:creationId xmlns:a16="http://schemas.microsoft.com/office/drawing/2014/main" id="{B5E9A73E-3BED-4834-8F9E-F33BA1D64DF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ABB67C9-AF71-4587-935A-FB3C2C9E107E}"/>
              </a:ext>
            </a:extLst>
          </p:cNvPr>
          <p:cNvSpPr>
            <a:spLocks noGrp="1"/>
          </p:cNvSpPr>
          <p:nvPr>
            <p:ph type="sldNum" sz="quarter" idx="12"/>
          </p:nvPr>
        </p:nvSpPr>
        <p:spPr/>
        <p:txBody>
          <a:bodyPr/>
          <a:lstStyle/>
          <a:p>
            <a:fld id="{DE664C81-CE61-4259-84E3-6D16062705AF}" type="slidenum">
              <a:rPr lang="nl-NL" smtClean="0"/>
              <a:t>‹nr.›</a:t>
            </a:fld>
            <a:endParaRPr lang="nl-NL"/>
          </a:p>
        </p:txBody>
      </p:sp>
    </p:spTree>
    <p:extLst>
      <p:ext uri="{BB962C8B-B14F-4D97-AF65-F5344CB8AC3E}">
        <p14:creationId xmlns:p14="http://schemas.microsoft.com/office/powerpoint/2010/main" val="3191098322"/>
      </p:ext>
    </p:extLst>
  </p:cSld>
  <p:clrMapOvr>
    <a:masterClrMapping/>
  </p:clrMapOvr>
  <mc:AlternateContent xmlns:mc="http://schemas.openxmlformats.org/markup-compatibility/2006">
    <mc:Choice xmlns:p14="http://schemas.microsoft.com/office/powerpoint/2010/main" Requires="p14">
      <p:transition spd="slow" p14:dur="3500" advTm="60000">
        <p:split orient="vert"/>
      </p:transition>
    </mc:Choice>
    <mc:Fallback>
      <p:transition spd="slow" advTm="60000">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2DDEAA9-6E83-4517-B999-18236376DF55}"/>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1BDDA186-9407-4B8D-9DC1-9CD1828BE250}"/>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E4FB5474-E486-48DE-9E96-4080879AAE3D}"/>
              </a:ext>
            </a:extLst>
          </p:cNvPr>
          <p:cNvSpPr>
            <a:spLocks noGrp="1"/>
          </p:cNvSpPr>
          <p:nvPr>
            <p:ph type="dt" sz="half" idx="10"/>
          </p:nvPr>
        </p:nvSpPr>
        <p:spPr/>
        <p:txBody>
          <a:bodyPr/>
          <a:lstStyle/>
          <a:p>
            <a:fld id="{588B8619-5751-49F5-9CF7-94736984BAD5}" type="datetimeFigureOut">
              <a:rPr lang="nl-NL" smtClean="0"/>
              <a:t>17-9-2022</a:t>
            </a:fld>
            <a:endParaRPr lang="nl-NL"/>
          </a:p>
        </p:txBody>
      </p:sp>
      <p:sp>
        <p:nvSpPr>
          <p:cNvPr id="5" name="Tijdelijke aanduiding voor voettekst 4">
            <a:extLst>
              <a:ext uri="{FF2B5EF4-FFF2-40B4-BE49-F238E27FC236}">
                <a16:creationId xmlns:a16="http://schemas.microsoft.com/office/drawing/2014/main" id="{F86C4B60-FDB0-4D68-9145-6579EDF6FDD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3EA4AAC3-5513-4EB3-9120-3DABB857A609}"/>
              </a:ext>
            </a:extLst>
          </p:cNvPr>
          <p:cNvSpPr>
            <a:spLocks noGrp="1"/>
          </p:cNvSpPr>
          <p:nvPr>
            <p:ph type="sldNum" sz="quarter" idx="12"/>
          </p:nvPr>
        </p:nvSpPr>
        <p:spPr/>
        <p:txBody>
          <a:bodyPr/>
          <a:lstStyle/>
          <a:p>
            <a:fld id="{DE664C81-CE61-4259-84E3-6D16062705AF}" type="slidenum">
              <a:rPr lang="nl-NL" smtClean="0"/>
              <a:t>‹nr.›</a:t>
            </a:fld>
            <a:endParaRPr lang="nl-NL"/>
          </a:p>
        </p:txBody>
      </p:sp>
    </p:spTree>
    <p:extLst>
      <p:ext uri="{BB962C8B-B14F-4D97-AF65-F5344CB8AC3E}">
        <p14:creationId xmlns:p14="http://schemas.microsoft.com/office/powerpoint/2010/main" val="3316958001"/>
      </p:ext>
    </p:extLst>
  </p:cSld>
  <p:clrMapOvr>
    <a:masterClrMapping/>
  </p:clrMapOvr>
  <mc:AlternateContent xmlns:mc="http://schemas.openxmlformats.org/markup-compatibility/2006">
    <mc:Choice xmlns:p14="http://schemas.microsoft.com/office/powerpoint/2010/main" Requires="p14">
      <p:transition spd="slow" p14:dur="3500" advTm="60000">
        <p:split orient="vert"/>
      </p:transition>
    </mc:Choice>
    <mc:Fallback>
      <p:transition spd="slow" advTm="60000">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196C9E2-487D-449D-9E5B-AE8700BABACF}"/>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544B7D90-335C-4A59-AAC5-761BE96C803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0C3BC0A6-08AB-4AE7-8E7F-E5E859F552FA}"/>
              </a:ext>
            </a:extLst>
          </p:cNvPr>
          <p:cNvSpPr>
            <a:spLocks noGrp="1"/>
          </p:cNvSpPr>
          <p:nvPr>
            <p:ph type="dt" sz="half" idx="10"/>
          </p:nvPr>
        </p:nvSpPr>
        <p:spPr/>
        <p:txBody>
          <a:bodyPr/>
          <a:lstStyle/>
          <a:p>
            <a:fld id="{588B8619-5751-49F5-9CF7-94736984BAD5}" type="datetimeFigureOut">
              <a:rPr lang="nl-NL" smtClean="0"/>
              <a:t>17-9-2022</a:t>
            </a:fld>
            <a:endParaRPr lang="nl-NL"/>
          </a:p>
        </p:txBody>
      </p:sp>
      <p:sp>
        <p:nvSpPr>
          <p:cNvPr id="5" name="Tijdelijke aanduiding voor voettekst 4">
            <a:extLst>
              <a:ext uri="{FF2B5EF4-FFF2-40B4-BE49-F238E27FC236}">
                <a16:creationId xmlns:a16="http://schemas.microsoft.com/office/drawing/2014/main" id="{9A0415FA-45DB-413B-9A38-1B18E3F86F3B}"/>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005C36AC-5055-4FC6-B6A0-8F0199B22E6A}"/>
              </a:ext>
            </a:extLst>
          </p:cNvPr>
          <p:cNvSpPr>
            <a:spLocks noGrp="1"/>
          </p:cNvSpPr>
          <p:nvPr>
            <p:ph type="sldNum" sz="quarter" idx="12"/>
          </p:nvPr>
        </p:nvSpPr>
        <p:spPr/>
        <p:txBody>
          <a:bodyPr/>
          <a:lstStyle/>
          <a:p>
            <a:fld id="{DE664C81-CE61-4259-84E3-6D16062705AF}" type="slidenum">
              <a:rPr lang="nl-NL" smtClean="0"/>
              <a:t>‹nr.›</a:t>
            </a:fld>
            <a:endParaRPr lang="nl-NL"/>
          </a:p>
        </p:txBody>
      </p:sp>
    </p:spTree>
    <p:extLst>
      <p:ext uri="{BB962C8B-B14F-4D97-AF65-F5344CB8AC3E}">
        <p14:creationId xmlns:p14="http://schemas.microsoft.com/office/powerpoint/2010/main" val="3905208804"/>
      </p:ext>
    </p:extLst>
  </p:cSld>
  <p:clrMapOvr>
    <a:masterClrMapping/>
  </p:clrMapOvr>
  <mc:AlternateContent xmlns:mc="http://schemas.openxmlformats.org/markup-compatibility/2006">
    <mc:Choice xmlns:p14="http://schemas.microsoft.com/office/powerpoint/2010/main" Requires="p14">
      <p:transition spd="slow" p14:dur="3500" advTm="60000">
        <p:split orient="vert"/>
      </p:transition>
    </mc:Choice>
    <mc:Fallback>
      <p:transition spd="slow" advTm="60000">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015BC6E-06D4-4396-ABC3-189878D39A89}"/>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CAA46C0A-DA3E-49BC-8CC0-EC5A17AA8178}"/>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7414054B-4424-42F3-A4FA-9D94C772AF90}"/>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F10519F5-52B4-472E-995B-7883E67487E4}"/>
              </a:ext>
            </a:extLst>
          </p:cNvPr>
          <p:cNvSpPr>
            <a:spLocks noGrp="1"/>
          </p:cNvSpPr>
          <p:nvPr>
            <p:ph type="dt" sz="half" idx="10"/>
          </p:nvPr>
        </p:nvSpPr>
        <p:spPr/>
        <p:txBody>
          <a:bodyPr/>
          <a:lstStyle/>
          <a:p>
            <a:fld id="{588B8619-5751-49F5-9CF7-94736984BAD5}" type="datetimeFigureOut">
              <a:rPr lang="nl-NL" smtClean="0"/>
              <a:t>17-9-2022</a:t>
            </a:fld>
            <a:endParaRPr lang="nl-NL"/>
          </a:p>
        </p:txBody>
      </p:sp>
      <p:sp>
        <p:nvSpPr>
          <p:cNvPr id="6" name="Tijdelijke aanduiding voor voettekst 5">
            <a:extLst>
              <a:ext uri="{FF2B5EF4-FFF2-40B4-BE49-F238E27FC236}">
                <a16:creationId xmlns:a16="http://schemas.microsoft.com/office/drawing/2014/main" id="{A66CEE3E-58BA-437C-947C-53F08FD84651}"/>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E52B0073-54D6-4858-8F4F-0B6847B953DA}"/>
              </a:ext>
            </a:extLst>
          </p:cNvPr>
          <p:cNvSpPr>
            <a:spLocks noGrp="1"/>
          </p:cNvSpPr>
          <p:nvPr>
            <p:ph type="sldNum" sz="quarter" idx="12"/>
          </p:nvPr>
        </p:nvSpPr>
        <p:spPr/>
        <p:txBody>
          <a:bodyPr/>
          <a:lstStyle/>
          <a:p>
            <a:fld id="{DE664C81-CE61-4259-84E3-6D16062705AF}" type="slidenum">
              <a:rPr lang="nl-NL" smtClean="0"/>
              <a:t>‹nr.›</a:t>
            </a:fld>
            <a:endParaRPr lang="nl-NL"/>
          </a:p>
        </p:txBody>
      </p:sp>
    </p:spTree>
    <p:extLst>
      <p:ext uri="{BB962C8B-B14F-4D97-AF65-F5344CB8AC3E}">
        <p14:creationId xmlns:p14="http://schemas.microsoft.com/office/powerpoint/2010/main" val="1840360248"/>
      </p:ext>
    </p:extLst>
  </p:cSld>
  <p:clrMapOvr>
    <a:masterClrMapping/>
  </p:clrMapOvr>
  <mc:AlternateContent xmlns:mc="http://schemas.openxmlformats.org/markup-compatibility/2006">
    <mc:Choice xmlns:p14="http://schemas.microsoft.com/office/powerpoint/2010/main" Requires="p14">
      <p:transition spd="slow" p14:dur="3500" advTm="60000">
        <p:split orient="vert"/>
      </p:transition>
    </mc:Choice>
    <mc:Fallback>
      <p:transition spd="slow" advTm="60000">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48BF08-FAC4-4FBC-82DE-E74E05AEFDFF}"/>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3026CF8E-9C33-47BB-88A8-5BF378CFA50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2F309302-A9BC-4CF9-8D75-198F9133B6EA}"/>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5F794950-EC7D-4571-93CF-945D43CBF61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5363E40C-10F6-4624-A6DD-DC4F2D00488A}"/>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D99EA584-46A2-4803-AF6B-FE666506288D}"/>
              </a:ext>
            </a:extLst>
          </p:cNvPr>
          <p:cNvSpPr>
            <a:spLocks noGrp="1"/>
          </p:cNvSpPr>
          <p:nvPr>
            <p:ph type="dt" sz="half" idx="10"/>
          </p:nvPr>
        </p:nvSpPr>
        <p:spPr/>
        <p:txBody>
          <a:bodyPr/>
          <a:lstStyle/>
          <a:p>
            <a:fld id="{588B8619-5751-49F5-9CF7-94736984BAD5}" type="datetimeFigureOut">
              <a:rPr lang="nl-NL" smtClean="0"/>
              <a:t>17-9-2022</a:t>
            </a:fld>
            <a:endParaRPr lang="nl-NL"/>
          </a:p>
        </p:txBody>
      </p:sp>
      <p:sp>
        <p:nvSpPr>
          <p:cNvPr id="8" name="Tijdelijke aanduiding voor voettekst 7">
            <a:extLst>
              <a:ext uri="{FF2B5EF4-FFF2-40B4-BE49-F238E27FC236}">
                <a16:creationId xmlns:a16="http://schemas.microsoft.com/office/drawing/2014/main" id="{21DD28BB-90F7-44E6-89D8-C147683EEDE3}"/>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2ACBF67D-FD9F-4660-9D05-6DE74D2C7474}"/>
              </a:ext>
            </a:extLst>
          </p:cNvPr>
          <p:cNvSpPr>
            <a:spLocks noGrp="1"/>
          </p:cNvSpPr>
          <p:nvPr>
            <p:ph type="sldNum" sz="quarter" idx="12"/>
          </p:nvPr>
        </p:nvSpPr>
        <p:spPr/>
        <p:txBody>
          <a:bodyPr/>
          <a:lstStyle/>
          <a:p>
            <a:fld id="{DE664C81-CE61-4259-84E3-6D16062705AF}" type="slidenum">
              <a:rPr lang="nl-NL" smtClean="0"/>
              <a:t>‹nr.›</a:t>
            </a:fld>
            <a:endParaRPr lang="nl-NL"/>
          </a:p>
        </p:txBody>
      </p:sp>
    </p:spTree>
    <p:extLst>
      <p:ext uri="{BB962C8B-B14F-4D97-AF65-F5344CB8AC3E}">
        <p14:creationId xmlns:p14="http://schemas.microsoft.com/office/powerpoint/2010/main" val="1456153611"/>
      </p:ext>
    </p:extLst>
  </p:cSld>
  <p:clrMapOvr>
    <a:masterClrMapping/>
  </p:clrMapOvr>
  <mc:AlternateContent xmlns:mc="http://schemas.openxmlformats.org/markup-compatibility/2006">
    <mc:Choice xmlns:p14="http://schemas.microsoft.com/office/powerpoint/2010/main" Requires="p14">
      <p:transition spd="slow" p14:dur="3500" advTm="60000">
        <p:split orient="vert"/>
      </p:transition>
    </mc:Choice>
    <mc:Fallback>
      <p:transition spd="slow" advTm="60000">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E0B67F3-9722-4EF6-AEC1-F066D40AED64}"/>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25DD62F9-1A10-4B3B-AA5E-5DBBB47272C0}"/>
              </a:ext>
            </a:extLst>
          </p:cNvPr>
          <p:cNvSpPr>
            <a:spLocks noGrp="1"/>
          </p:cNvSpPr>
          <p:nvPr>
            <p:ph type="dt" sz="half" idx="10"/>
          </p:nvPr>
        </p:nvSpPr>
        <p:spPr/>
        <p:txBody>
          <a:bodyPr/>
          <a:lstStyle/>
          <a:p>
            <a:fld id="{588B8619-5751-49F5-9CF7-94736984BAD5}" type="datetimeFigureOut">
              <a:rPr lang="nl-NL" smtClean="0"/>
              <a:t>17-9-2022</a:t>
            </a:fld>
            <a:endParaRPr lang="nl-NL"/>
          </a:p>
        </p:txBody>
      </p:sp>
      <p:sp>
        <p:nvSpPr>
          <p:cNvPr id="4" name="Tijdelijke aanduiding voor voettekst 3">
            <a:extLst>
              <a:ext uri="{FF2B5EF4-FFF2-40B4-BE49-F238E27FC236}">
                <a16:creationId xmlns:a16="http://schemas.microsoft.com/office/drawing/2014/main" id="{B4433518-22C9-48C5-AE9A-DD80F6ED90E2}"/>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1187CB6B-BAF6-41C6-91A0-DE8F295726ED}"/>
              </a:ext>
            </a:extLst>
          </p:cNvPr>
          <p:cNvSpPr>
            <a:spLocks noGrp="1"/>
          </p:cNvSpPr>
          <p:nvPr>
            <p:ph type="sldNum" sz="quarter" idx="12"/>
          </p:nvPr>
        </p:nvSpPr>
        <p:spPr/>
        <p:txBody>
          <a:bodyPr/>
          <a:lstStyle/>
          <a:p>
            <a:fld id="{DE664C81-CE61-4259-84E3-6D16062705AF}" type="slidenum">
              <a:rPr lang="nl-NL" smtClean="0"/>
              <a:t>‹nr.›</a:t>
            </a:fld>
            <a:endParaRPr lang="nl-NL"/>
          </a:p>
        </p:txBody>
      </p:sp>
    </p:spTree>
    <p:extLst>
      <p:ext uri="{BB962C8B-B14F-4D97-AF65-F5344CB8AC3E}">
        <p14:creationId xmlns:p14="http://schemas.microsoft.com/office/powerpoint/2010/main" val="2651601773"/>
      </p:ext>
    </p:extLst>
  </p:cSld>
  <p:clrMapOvr>
    <a:masterClrMapping/>
  </p:clrMapOvr>
  <mc:AlternateContent xmlns:mc="http://schemas.openxmlformats.org/markup-compatibility/2006">
    <mc:Choice xmlns:p14="http://schemas.microsoft.com/office/powerpoint/2010/main" Requires="p14">
      <p:transition spd="slow" p14:dur="3500" advTm="60000">
        <p:split orient="vert"/>
      </p:transition>
    </mc:Choice>
    <mc:Fallback>
      <p:transition spd="slow" advTm="60000">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22977A14-A0AA-4CDF-AD90-7BD81F3B0991}"/>
              </a:ext>
            </a:extLst>
          </p:cNvPr>
          <p:cNvSpPr>
            <a:spLocks noGrp="1"/>
          </p:cNvSpPr>
          <p:nvPr>
            <p:ph type="dt" sz="half" idx="10"/>
          </p:nvPr>
        </p:nvSpPr>
        <p:spPr/>
        <p:txBody>
          <a:bodyPr/>
          <a:lstStyle/>
          <a:p>
            <a:fld id="{588B8619-5751-49F5-9CF7-94736984BAD5}" type="datetimeFigureOut">
              <a:rPr lang="nl-NL" smtClean="0"/>
              <a:t>17-9-2022</a:t>
            </a:fld>
            <a:endParaRPr lang="nl-NL"/>
          </a:p>
        </p:txBody>
      </p:sp>
      <p:sp>
        <p:nvSpPr>
          <p:cNvPr id="3" name="Tijdelijke aanduiding voor voettekst 2">
            <a:extLst>
              <a:ext uri="{FF2B5EF4-FFF2-40B4-BE49-F238E27FC236}">
                <a16:creationId xmlns:a16="http://schemas.microsoft.com/office/drawing/2014/main" id="{A580ADDC-B14A-4721-9662-4ACD45D80163}"/>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34559679-C779-4B5B-9C44-A0D8046B6A4F}"/>
              </a:ext>
            </a:extLst>
          </p:cNvPr>
          <p:cNvSpPr>
            <a:spLocks noGrp="1"/>
          </p:cNvSpPr>
          <p:nvPr>
            <p:ph type="sldNum" sz="quarter" idx="12"/>
          </p:nvPr>
        </p:nvSpPr>
        <p:spPr/>
        <p:txBody>
          <a:bodyPr/>
          <a:lstStyle/>
          <a:p>
            <a:fld id="{DE664C81-CE61-4259-84E3-6D16062705AF}" type="slidenum">
              <a:rPr lang="nl-NL" smtClean="0"/>
              <a:t>‹nr.›</a:t>
            </a:fld>
            <a:endParaRPr lang="nl-NL"/>
          </a:p>
        </p:txBody>
      </p:sp>
    </p:spTree>
    <p:extLst>
      <p:ext uri="{BB962C8B-B14F-4D97-AF65-F5344CB8AC3E}">
        <p14:creationId xmlns:p14="http://schemas.microsoft.com/office/powerpoint/2010/main" val="1018706470"/>
      </p:ext>
    </p:extLst>
  </p:cSld>
  <p:clrMapOvr>
    <a:masterClrMapping/>
  </p:clrMapOvr>
  <mc:AlternateContent xmlns:mc="http://schemas.openxmlformats.org/markup-compatibility/2006">
    <mc:Choice xmlns:p14="http://schemas.microsoft.com/office/powerpoint/2010/main" Requires="p14">
      <p:transition spd="slow" p14:dur="3500" advTm="60000">
        <p:split orient="vert"/>
      </p:transition>
    </mc:Choice>
    <mc:Fallback>
      <p:transition spd="slow" advTm="60000">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B0067C-E66D-44EA-B90B-9A8C0A0A3B7A}"/>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AF6638E7-9F02-4D47-8D6C-E4BBAE93163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1B8A1686-E991-4F2E-998B-26F461C78F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42711479-E76D-4BF6-B40E-491CFF6E36CB}"/>
              </a:ext>
            </a:extLst>
          </p:cNvPr>
          <p:cNvSpPr>
            <a:spLocks noGrp="1"/>
          </p:cNvSpPr>
          <p:nvPr>
            <p:ph type="dt" sz="half" idx="10"/>
          </p:nvPr>
        </p:nvSpPr>
        <p:spPr/>
        <p:txBody>
          <a:bodyPr/>
          <a:lstStyle/>
          <a:p>
            <a:fld id="{588B8619-5751-49F5-9CF7-94736984BAD5}" type="datetimeFigureOut">
              <a:rPr lang="nl-NL" smtClean="0"/>
              <a:t>17-9-2022</a:t>
            </a:fld>
            <a:endParaRPr lang="nl-NL"/>
          </a:p>
        </p:txBody>
      </p:sp>
      <p:sp>
        <p:nvSpPr>
          <p:cNvPr id="6" name="Tijdelijke aanduiding voor voettekst 5">
            <a:extLst>
              <a:ext uri="{FF2B5EF4-FFF2-40B4-BE49-F238E27FC236}">
                <a16:creationId xmlns:a16="http://schemas.microsoft.com/office/drawing/2014/main" id="{D804E5EF-B99F-415D-B9F4-F71B43587631}"/>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294FEABF-785C-4104-8660-703AAE686806}"/>
              </a:ext>
            </a:extLst>
          </p:cNvPr>
          <p:cNvSpPr>
            <a:spLocks noGrp="1"/>
          </p:cNvSpPr>
          <p:nvPr>
            <p:ph type="sldNum" sz="quarter" idx="12"/>
          </p:nvPr>
        </p:nvSpPr>
        <p:spPr/>
        <p:txBody>
          <a:bodyPr/>
          <a:lstStyle/>
          <a:p>
            <a:fld id="{DE664C81-CE61-4259-84E3-6D16062705AF}" type="slidenum">
              <a:rPr lang="nl-NL" smtClean="0"/>
              <a:t>‹nr.›</a:t>
            </a:fld>
            <a:endParaRPr lang="nl-NL"/>
          </a:p>
        </p:txBody>
      </p:sp>
    </p:spTree>
    <p:extLst>
      <p:ext uri="{BB962C8B-B14F-4D97-AF65-F5344CB8AC3E}">
        <p14:creationId xmlns:p14="http://schemas.microsoft.com/office/powerpoint/2010/main" val="3116095008"/>
      </p:ext>
    </p:extLst>
  </p:cSld>
  <p:clrMapOvr>
    <a:masterClrMapping/>
  </p:clrMapOvr>
  <mc:AlternateContent xmlns:mc="http://schemas.openxmlformats.org/markup-compatibility/2006">
    <mc:Choice xmlns:p14="http://schemas.microsoft.com/office/powerpoint/2010/main" Requires="p14">
      <p:transition spd="slow" p14:dur="3500" advTm="60000">
        <p:split orient="vert"/>
      </p:transition>
    </mc:Choice>
    <mc:Fallback>
      <p:transition spd="slow" advTm="60000">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5AAD55-4924-480E-80CF-211D44C6A7EF}"/>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F9D2737E-6EBD-4D66-A5F3-C1EA5692928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5BC94F06-9F33-41AB-A881-6FABB83B27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56778546-A2DC-447E-9527-52C8343E1273}"/>
              </a:ext>
            </a:extLst>
          </p:cNvPr>
          <p:cNvSpPr>
            <a:spLocks noGrp="1"/>
          </p:cNvSpPr>
          <p:nvPr>
            <p:ph type="dt" sz="half" idx="10"/>
          </p:nvPr>
        </p:nvSpPr>
        <p:spPr/>
        <p:txBody>
          <a:bodyPr/>
          <a:lstStyle/>
          <a:p>
            <a:fld id="{588B8619-5751-49F5-9CF7-94736984BAD5}" type="datetimeFigureOut">
              <a:rPr lang="nl-NL" smtClean="0"/>
              <a:t>17-9-2022</a:t>
            </a:fld>
            <a:endParaRPr lang="nl-NL"/>
          </a:p>
        </p:txBody>
      </p:sp>
      <p:sp>
        <p:nvSpPr>
          <p:cNvPr id="6" name="Tijdelijke aanduiding voor voettekst 5">
            <a:extLst>
              <a:ext uri="{FF2B5EF4-FFF2-40B4-BE49-F238E27FC236}">
                <a16:creationId xmlns:a16="http://schemas.microsoft.com/office/drawing/2014/main" id="{E7541084-2C03-4765-98EF-024CA35438CB}"/>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D51CC3F7-276F-4D9B-8C51-F47073305F27}"/>
              </a:ext>
            </a:extLst>
          </p:cNvPr>
          <p:cNvSpPr>
            <a:spLocks noGrp="1"/>
          </p:cNvSpPr>
          <p:nvPr>
            <p:ph type="sldNum" sz="quarter" idx="12"/>
          </p:nvPr>
        </p:nvSpPr>
        <p:spPr/>
        <p:txBody>
          <a:bodyPr/>
          <a:lstStyle/>
          <a:p>
            <a:fld id="{DE664C81-CE61-4259-84E3-6D16062705AF}" type="slidenum">
              <a:rPr lang="nl-NL" smtClean="0"/>
              <a:t>‹nr.›</a:t>
            </a:fld>
            <a:endParaRPr lang="nl-NL"/>
          </a:p>
        </p:txBody>
      </p:sp>
    </p:spTree>
    <p:extLst>
      <p:ext uri="{BB962C8B-B14F-4D97-AF65-F5344CB8AC3E}">
        <p14:creationId xmlns:p14="http://schemas.microsoft.com/office/powerpoint/2010/main" val="3858149383"/>
      </p:ext>
    </p:extLst>
  </p:cSld>
  <p:clrMapOvr>
    <a:masterClrMapping/>
  </p:clrMapOvr>
  <mc:AlternateContent xmlns:mc="http://schemas.openxmlformats.org/markup-compatibility/2006">
    <mc:Choice xmlns:p14="http://schemas.microsoft.com/office/powerpoint/2010/main" Requires="p14">
      <p:transition spd="slow" p14:dur="3500" advTm="60000">
        <p:split orient="vert"/>
      </p:transition>
    </mc:Choice>
    <mc:Fallback>
      <p:transition spd="slow" advTm="60000">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FB00FC34-E77E-4A8A-83D2-3BF990FDC7E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9A32EBCA-5264-4806-BB2A-EA1D8793F8F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2E70903C-968B-40AC-BD79-75E12279C8C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8B8619-5751-49F5-9CF7-94736984BAD5}" type="datetimeFigureOut">
              <a:rPr lang="nl-NL" smtClean="0"/>
              <a:t>17-9-2022</a:t>
            </a:fld>
            <a:endParaRPr lang="nl-NL"/>
          </a:p>
        </p:txBody>
      </p:sp>
      <p:sp>
        <p:nvSpPr>
          <p:cNvPr id="5" name="Tijdelijke aanduiding voor voettekst 4">
            <a:extLst>
              <a:ext uri="{FF2B5EF4-FFF2-40B4-BE49-F238E27FC236}">
                <a16:creationId xmlns:a16="http://schemas.microsoft.com/office/drawing/2014/main" id="{100D8685-D4F7-47F9-8F4C-9F876A7C96F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088CBF78-6387-48E2-85E8-9DFFB6CF2A0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664C81-CE61-4259-84E3-6D16062705AF}" type="slidenum">
              <a:rPr lang="nl-NL" smtClean="0"/>
              <a:t>‹nr.›</a:t>
            </a:fld>
            <a:endParaRPr lang="nl-NL"/>
          </a:p>
        </p:txBody>
      </p:sp>
    </p:spTree>
    <p:extLst>
      <p:ext uri="{BB962C8B-B14F-4D97-AF65-F5344CB8AC3E}">
        <p14:creationId xmlns:p14="http://schemas.microsoft.com/office/powerpoint/2010/main" val="26582733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3500" advTm="60000">
        <p:split orient="vert"/>
      </p:transition>
    </mc:Choice>
    <mc:Fallback>
      <p:transition spd="slow" advTm="60000">
        <p:split orient="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3" name="Ondertitel 2">
            <a:extLst>
              <a:ext uri="{FF2B5EF4-FFF2-40B4-BE49-F238E27FC236}">
                <a16:creationId xmlns:a16="http://schemas.microsoft.com/office/drawing/2014/main" id="{773C62E8-97F9-49C0-8096-2DF62C3F9A22}"/>
              </a:ext>
            </a:extLst>
          </p:cNvPr>
          <p:cNvSpPr>
            <a:spLocks noGrp="1"/>
          </p:cNvSpPr>
          <p:nvPr>
            <p:ph type="subTitle" idx="1"/>
          </p:nvPr>
        </p:nvSpPr>
        <p:spPr>
          <a:xfrm>
            <a:off x="1524000" y="3037840"/>
            <a:ext cx="9144000" cy="1356360"/>
          </a:xfrm>
        </p:spPr>
        <p:txBody>
          <a:bodyPr>
            <a:normAutofit fontScale="25000" lnSpcReduction="20000"/>
          </a:bodyPr>
          <a:lstStyle/>
          <a:p>
            <a:r>
              <a:rPr lang="nl-NL" sz="11200" b="1" dirty="0">
                <a:solidFill>
                  <a:schemeClr val="bg2"/>
                </a:solidFill>
                <a:latin typeface="Arial Unicode MS" panose="020B0604020202020204" pitchFamily="34" charset="-128"/>
                <a:ea typeface="Arial Unicode MS" panose="020B0604020202020204" pitchFamily="34" charset="-128"/>
                <a:cs typeface="Arial Unicode MS" panose="020B0604020202020204" pitchFamily="34" charset="-128"/>
              </a:rPr>
              <a:t>Tijd nemen voor natuurbeleving</a:t>
            </a:r>
          </a:p>
          <a:p>
            <a:endParaRPr lang="nl-NL" sz="11200" b="1" dirty="0">
              <a:solidFill>
                <a:schemeClr val="bg2"/>
              </a:solidFill>
              <a:latin typeface="Arial Unicode MS" panose="020B0604020202020204" pitchFamily="34" charset="-128"/>
              <a:ea typeface="Arial Unicode MS" panose="020B0604020202020204" pitchFamily="34" charset="-128"/>
              <a:cs typeface="Arial Unicode MS" panose="020B0604020202020204" pitchFamily="34" charset="-128"/>
            </a:endParaRPr>
          </a:p>
          <a:p>
            <a:endParaRPr lang="nl-NL" sz="5100" b="1" dirty="0">
              <a:solidFill>
                <a:schemeClr val="bg2"/>
              </a:solidFill>
              <a:latin typeface="Arial Unicode MS" panose="020B0604020202020204" pitchFamily="34" charset="-128"/>
              <a:ea typeface="Arial Unicode MS" panose="020B0604020202020204" pitchFamily="34" charset="-128"/>
              <a:cs typeface="Arial Unicode MS" panose="020B0604020202020204" pitchFamily="34" charset="-128"/>
            </a:endParaRPr>
          </a:p>
          <a:p>
            <a:r>
              <a:rPr lang="nl-NL" sz="9600" b="1" dirty="0">
                <a:solidFill>
                  <a:schemeClr val="bg2"/>
                </a:solidFill>
                <a:latin typeface="Arial Unicode MS" panose="020B0604020202020204" pitchFamily="34" charset="-128"/>
                <a:ea typeface="Arial Unicode MS" panose="020B0604020202020204" pitchFamily="34" charset="-128"/>
                <a:cs typeface="Arial Unicode MS" panose="020B0604020202020204" pitchFamily="34" charset="-128"/>
              </a:rPr>
              <a:t>Zitten in Hara</a:t>
            </a:r>
          </a:p>
          <a:p>
            <a:endParaRPr lang="nl-NL" sz="9600" b="1" dirty="0">
              <a:solidFill>
                <a:schemeClr val="bg2"/>
              </a:solidFill>
              <a:latin typeface="Arial Unicode MS" panose="020B0604020202020204" pitchFamily="34" charset="-128"/>
              <a:ea typeface="Arial Unicode MS" panose="020B0604020202020204" pitchFamily="34" charset="-128"/>
              <a:cs typeface="Arial Unicode MS" panose="020B0604020202020204" pitchFamily="34" charset="-128"/>
            </a:endParaRPr>
          </a:p>
          <a:p>
            <a:r>
              <a:rPr lang="nl-NL" sz="9600" b="1" dirty="0">
                <a:solidFill>
                  <a:schemeClr val="bg2"/>
                </a:solidFill>
                <a:latin typeface="Arial Unicode MS" panose="020B0604020202020204" pitchFamily="34" charset="-128"/>
                <a:ea typeface="Arial Unicode MS" panose="020B0604020202020204" pitchFamily="34" charset="-128"/>
                <a:cs typeface="Arial Unicode MS" panose="020B0604020202020204" pitchFamily="34" charset="-128"/>
              </a:rPr>
              <a:t>Meditatie op het leven</a:t>
            </a:r>
          </a:p>
          <a:p>
            <a:endParaRPr lang="nl-NL" sz="5100" b="1" dirty="0">
              <a:solidFill>
                <a:schemeClr val="bg2"/>
              </a:solidFill>
              <a:latin typeface="Arial Unicode MS" panose="020B0604020202020204" pitchFamily="34" charset="-128"/>
              <a:ea typeface="Arial Unicode MS" panose="020B0604020202020204" pitchFamily="34" charset="-128"/>
              <a:cs typeface="Arial Unicode MS" panose="020B0604020202020204" pitchFamily="34" charset="-128"/>
            </a:endParaRPr>
          </a:p>
          <a:p>
            <a:endParaRPr lang="nl-NL" b="1" dirty="0">
              <a:solidFill>
                <a:schemeClr val="bg2"/>
              </a:solidFill>
            </a:endParaRPr>
          </a:p>
        </p:txBody>
      </p:sp>
      <p:sp>
        <p:nvSpPr>
          <p:cNvPr id="2" name="Tekstvak 1">
            <a:extLst>
              <a:ext uri="{FF2B5EF4-FFF2-40B4-BE49-F238E27FC236}">
                <a16:creationId xmlns:a16="http://schemas.microsoft.com/office/drawing/2014/main" id="{ACECDFE1-D377-4B4E-9E3A-9581CA5540C7}"/>
              </a:ext>
            </a:extLst>
          </p:cNvPr>
          <p:cNvSpPr txBox="1"/>
          <p:nvPr/>
        </p:nvSpPr>
        <p:spPr>
          <a:xfrm>
            <a:off x="314960" y="5913120"/>
            <a:ext cx="3058160" cy="369332"/>
          </a:xfrm>
          <a:prstGeom prst="rect">
            <a:avLst/>
          </a:prstGeom>
          <a:noFill/>
        </p:spPr>
        <p:txBody>
          <a:bodyPr wrap="square" rtlCol="0">
            <a:spAutoFit/>
          </a:bodyPr>
          <a:lstStyle/>
          <a:p>
            <a:r>
              <a:rPr lang="nl-NL" b="1" dirty="0">
                <a:solidFill>
                  <a:schemeClr val="bg1"/>
                </a:solidFill>
              </a:rPr>
              <a:t>10. Teksten meditatie vooraf</a:t>
            </a:r>
          </a:p>
        </p:txBody>
      </p:sp>
    </p:spTree>
    <p:extLst>
      <p:ext uri="{BB962C8B-B14F-4D97-AF65-F5344CB8AC3E}">
        <p14:creationId xmlns:p14="http://schemas.microsoft.com/office/powerpoint/2010/main" val="3647445484"/>
      </p:ext>
    </p:extLst>
  </p:cSld>
  <p:clrMapOvr>
    <a:masterClrMapping/>
  </p:clrMapOvr>
  <mc:AlternateContent xmlns:mc="http://schemas.openxmlformats.org/markup-compatibility/2006">
    <mc:Choice xmlns:p14="http://schemas.microsoft.com/office/powerpoint/2010/main" Requires="p14">
      <p:transition spd="slow" p14:dur="3500" advTm="60000">
        <p:split orient="vert"/>
      </p:transition>
    </mc:Choice>
    <mc:Fallback>
      <p:transition spd="slow" advTm="60000">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6DFDEA48-6596-4CB3-9E8B-E869437466B5}"/>
              </a:ext>
            </a:extLst>
          </p:cNvPr>
          <p:cNvSpPr txBox="1"/>
          <p:nvPr/>
        </p:nvSpPr>
        <p:spPr>
          <a:xfrm>
            <a:off x="802640" y="1136967"/>
            <a:ext cx="10078720" cy="4924425"/>
          </a:xfrm>
          <a:prstGeom prst="rect">
            <a:avLst/>
          </a:prstGeom>
          <a:noFill/>
        </p:spPr>
        <p:txBody>
          <a:bodyPr wrap="square" rtlCol="0">
            <a:spAutoFit/>
          </a:bodyPr>
          <a:lstStyle/>
          <a:p>
            <a:pPr marL="90170" algn="just"/>
            <a:r>
              <a:rPr lang="nl-NL" sz="2800" b="1" i="1" dirty="0">
                <a:solidFill>
                  <a:schemeClr val="bg1"/>
                </a:solidFill>
                <a:effectLst/>
                <a:latin typeface="Arial Unicode MS" panose="020B0604020202020204" pitchFamily="34" charset="-128"/>
                <a:ea typeface="Calibri" panose="020F0502020204030204" pitchFamily="34" charset="0"/>
                <a:cs typeface="Times New Roman" panose="02020603050405020304" pitchFamily="18" charset="0"/>
              </a:rPr>
              <a:t>Vanuit een natuurlijke krachtbron aanwezig zijn.</a:t>
            </a:r>
            <a:endParaRPr lang="nl-NL" sz="28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90170" algn="just"/>
            <a:r>
              <a:rPr lang="nl-NL" sz="2800" b="1" dirty="0">
                <a:solidFill>
                  <a:schemeClr val="bg1"/>
                </a:solidFill>
                <a:effectLst/>
                <a:latin typeface="Arial Unicode MS" panose="020B0604020202020204" pitchFamily="34" charset="-128"/>
                <a:ea typeface="Calibri" panose="020F0502020204030204" pitchFamily="34" charset="0"/>
                <a:cs typeface="Times New Roman" panose="02020603050405020304" pitchFamily="18" charset="0"/>
              </a:rPr>
              <a:t>  </a:t>
            </a:r>
            <a:endParaRPr lang="nl-NL" sz="28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90170" algn="just"/>
            <a:r>
              <a:rPr lang="nl-NL" sz="2400" b="1" dirty="0">
                <a:solidFill>
                  <a:schemeClr val="bg1"/>
                </a:solidFill>
                <a:effectLst/>
                <a:latin typeface="Arial Unicode MS" panose="020B0604020202020204" pitchFamily="34" charset="-128"/>
                <a:ea typeface="Calibri" panose="020F0502020204030204" pitchFamily="34" charset="0"/>
                <a:cs typeface="Times New Roman" panose="02020603050405020304" pitchFamily="18" charset="0"/>
              </a:rPr>
              <a:t>Door iedere geboorte wordt de natuurlijke krachtbron die ons gegeven is, het leven zelf, in mensen doorgegeven; zowel als levensenergie, als liefdesenergie,  in wat ik </a:t>
            </a:r>
            <a:r>
              <a:rPr lang="nl-NL" sz="2400" b="1" i="1" dirty="0">
                <a:solidFill>
                  <a:schemeClr val="bg1"/>
                </a:solidFill>
                <a:effectLst/>
                <a:latin typeface="Arial Unicode MS" panose="020B0604020202020204" pitchFamily="34" charset="-128"/>
                <a:ea typeface="Calibri" panose="020F0502020204030204" pitchFamily="34" charset="0"/>
                <a:cs typeface="Times New Roman" panose="02020603050405020304" pitchFamily="18" charset="0"/>
              </a:rPr>
              <a:t>“</a:t>
            </a:r>
            <a:r>
              <a:rPr lang="nl-NL" sz="2400" b="1" i="1" dirty="0" err="1">
                <a:solidFill>
                  <a:schemeClr val="bg1"/>
                </a:solidFill>
                <a:effectLst/>
                <a:latin typeface="Arial Unicode MS" panose="020B0604020202020204" pitchFamily="34" charset="-128"/>
                <a:ea typeface="Calibri" panose="020F0502020204030204" pitchFamily="34" charset="0"/>
                <a:cs typeface="Times New Roman" panose="02020603050405020304" pitchFamily="18" charset="0"/>
              </a:rPr>
              <a:t>liefdes-intens</a:t>
            </a:r>
            <a:r>
              <a:rPr lang="nl-NL" sz="2400" b="1" i="1" dirty="0">
                <a:solidFill>
                  <a:schemeClr val="bg1"/>
                </a:solidFill>
                <a:effectLst/>
                <a:latin typeface="Arial Unicode MS" panose="020B0604020202020204" pitchFamily="34" charset="-128"/>
                <a:ea typeface="Calibri" panose="020F0502020204030204" pitchFamily="34" charset="0"/>
                <a:cs typeface="Times New Roman" panose="02020603050405020304" pitchFamily="18" charset="0"/>
              </a:rPr>
              <a:t>”</a:t>
            </a:r>
            <a:r>
              <a:rPr lang="nl-NL" sz="2400" b="1" dirty="0">
                <a:solidFill>
                  <a:schemeClr val="bg1"/>
                </a:solidFill>
                <a:effectLst/>
                <a:latin typeface="Arial Unicode MS" panose="020B0604020202020204" pitchFamily="34" charset="-128"/>
                <a:ea typeface="Calibri" panose="020F0502020204030204" pitchFamily="34" charset="0"/>
                <a:cs typeface="Times New Roman" panose="02020603050405020304" pitchFamily="18" charset="0"/>
              </a:rPr>
              <a:t> noem.</a:t>
            </a:r>
          </a:p>
          <a:p>
            <a:pPr marL="90170" algn="just"/>
            <a:r>
              <a:rPr lang="nl-NL" sz="2400" b="1" dirty="0">
                <a:solidFill>
                  <a:schemeClr val="bg1"/>
                </a:solidFill>
                <a:effectLst/>
                <a:latin typeface="Arial Unicode MS" panose="020B0604020202020204" pitchFamily="34" charset="-128"/>
                <a:ea typeface="Calibri" panose="020F0502020204030204" pitchFamily="34" charset="0"/>
                <a:cs typeface="Times New Roman" panose="02020603050405020304" pitchFamily="18" charset="0"/>
              </a:rPr>
              <a:t> </a:t>
            </a:r>
          </a:p>
          <a:p>
            <a:pPr marL="90170" algn="just"/>
            <a:r>
              <a:rPr lang="nl-NL" sz="2400" b="1" dirty="0">
                <a:solidFill>
                  <a:schemeClr val="bg1"/>
                </a:solidFill>
                <a:effectLst/>
                <a:latin typeface="Arial Unicode MS" panose="020B0604020202020204" pitchFamily="34" charset="-128"/>
                <a:ea typeface="Calibri" panose="020F0502020204030204" pitchFamily="34" charset="0"/>
                <a:cs typeface="Times New Roman" panose="02020603050405020304" pitchFamily="18" charset="0"/>
              </a:rPr>
              <a:t>In het verloop van iedere menselijke levensfase heeft er een ontwikkeling plaats waardoor die liefdes-levens-energie, aan invloed minder wordt, haar kracht verliest. Ik weet dat het verborgen is in het onderbewuste, en heeft het steeds minder invloed op onszelf en anderen. Af en toe flakkert het op als wij verliefd worden, of door natuurlijke schoonheid het weer in ons wakker geschud wordt.</a:t>
            </a:r>
            <a:endParaRPr lang="nl-NL" sz="2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endParaRPr lang="nl-NL" dirty="0"/>
          </a:p>
        </p:txBody>
      </p:sp>
    </p:spTree>
    <p:extLst>
      <p:ext uri="{BB962C8B-B14F-4D97-AF65-F5344CB8AC3E}">
        <p14:creationId xmlns:p14="http://schemas.microsoft.com/office/powerpoint/2010/main" val="3427386417"/>
      </p:ext>
    </p:extLst>
  </p:cSld>
  <p:clrMapOvr>
    <a:masterClrMapping/>
  </p:clrMapOvr>
  <mc:AlternateContent xmlns:mc="http://schemas.openxmlformats.org/markup-compatibility/2006">
    <mc:Choice xmlns:p14="http://schemas.microsoft.com/office/powerpoint/2010/main" Requires="p14">
      <p:transition spd="slow" p14:dur="3500" advTm="60000">
        <p:split orient="vert"/>
      </p:transition>
    </mc:Choice>
    <mc:Fallback>
      <p:transition spd="slow" advTm="60000">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123D858C-57CB-41C5-B62E-71317D87A788}"/>
              </a:ext>
            </a:extLst>
          </p:cNvPr>
          <p:cNvSpPr txBox="1"/>
          <p:nvPr/>
        </p:nvSpPr>
        <p:spPr>
          <a:xfrm>
            <a:off x="833120" y="833120"/>
            <a:ext cx="10099040" cy="5539978"/>
          </a:xfrm>
          <a:prstGeom prst="rect">
            <a:avLst/>
          </a:prstGeom>
          <a:noFill/>
        </p:spPr>
        <p:txBody>
          <a:bodyPr wrap="square" rtlCol="0">
            <a:spAutoFit/>
          </a:bodyPr>
          <a:lstStyle/>
          <a:p>
            <a:pPr algn="just"/>
            <a:r>
              <a:rPr lang="nl-NL" sz="2400" b="1" dirty="0">
                <a:solidFill>
                  <a:schemeClr val="bg1"/>
                </a:solidFill>
                <a:effectLst/>
                <a:latin typeface="Arial Unicode MS" panose="020B0604020202020204" pitchFamily="34" charset="-128"/>
                <a:ea typeface="Calibri" panose="020F0502020204030204" pitchFamily="34" charset="0"/>
                <a:cs typeface="Times New Roman" panose="02020603050405020304" pitchFamily="18" charset="0"/>
              </a:rPr>
              <a:t>Het is van belang dat wij op jonge en ook op latere leeftijd, ons daar weer van bewust worden, het is een voorwaarde voor ons welbevinden, en dus ook voor onze gezondheid. Dat wij die verloren gegane toestand weer opnieuw beleven en er bewust van worden. </a:t>
            </a:r>
          </a:p>
          <a:p>
            <a:pPr algn="just"/>
            <a:endParaRPr lang="nl-NL" sz="2400" b="1" dirty="0">
              <a:solidFill>
                <a:schemeClr val="bg1"/>
              </a:solidFill>
              <a:latin typeface="Arial Unicode MS" panose="020B0604020202020204" pitchFamily="34" charset="-128"/>
              <a:ea typeface="Calibri" panose="020F0502020204030204" pitchFamily="34" charset="0"/>
              <a:cs typeface="Times New Roman" panose="02020603050405020304" pitchFamily="18" charset="0"/>
            </a:endParaRPr>
          </a:p>
          <a:p>
            <a:pPr algn="just"/>
            <a:r>
              <a:rPr lang="nl-NL" sz="2400" b="1" dirty="0">
                <a:solidFill>
                  <a:schemeClr val="bg1"/>
                </a:solidFill>
                <a:effectLst/>
                <a:latin typeface="Arial Unicode MS" panose="020B0604020202020204" pitchFamily="34" charset="-128"/>
                <a:ea typeface="Calibri" panose="020F0502020204030204" pitchFamily="34" charset="0"/>
                <a:cs typeface="Times New Roman" panose="02020603050405020304" pitchFamily="18" charset="0"/>
              </a:rPr>
              <a:t>Die bron, “de natuur zelf” is als een scheppingsorde in ons werkzaam. En die kan ons ook weer opnieuw tot leven roepen, als wij daar aandacht aan blijven besteden. Wij kunnen dat doen door o.a. gebruik te maken van Oosterse levensbeschouwingen. De centrale factor in het bewust worden van die natuurlijke werkzaamheid, is onze lichaamshouding en hoe wij daar mee omgaan. </a:t>
            </a:r>
          </a:p>
          <a:p>
            <a:pPr algn="just"/>
            <a:endParaRPr lang="nl-NL" sz="2400" b="1" dirty="0">
              <a:solidFill>
                <a:schemeClr val="bg1"/>
              </a:solidFill>
              <a:latin typeface="Arial Unicode MS" panose="020B0604020202020204" pitchFamily="34" charset="-128"/>
              <a:ea typeface="Calibri" panose="020F0502020204030204" pitchFamily="34" charset="0"/>
              <a:cs typeface="Times New Roman" panose="02020603050405020304" pitchFamily="18" charset="0"/>
            </a:endParaRPr>
          </a:p>
          <a:p>
            <a:pPr algn="just"/>
            <a:r>
              <a:rPr lang="nl-NL" sz="2400" b="1" dirty="0">
                <a:solidFill>
                  <a:schemeClr val="bg1"/>
                </a:solidFill>
                <a:effectLst/>
                <a:latin typeface="Arial Unicode MS" panose="020B0604020202020204" pitchFamily="34" charset="-128"/>
                <a:ea typeface="Calibri" panose="020F0502020204030204" pitchFamily="34" charset="0"/>
                <a:cs typeface="Times New Roman" panose="02020603050405020304" pitchFamily="18" charset="0"/>
              </a:rPr>
              <a:t>Dat kunnen wij doen door te ontdekken wat en waar het dragende midden zich bevindt, en of er sprake is van harmonie en evenwicht.</a:t>
            </a:r>
            <a:endParaRPr lang="nl-NL" sz="2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endParaRPr lang="nl-NL" dirty="0"/>
          </a:p>
        </p:txBody>
      </p:sp>
    </p:spTree>
    <p:extLst>
      <p:ext uri="{BB962C8B-B14F-4D97-AF65-F5344CB8AC3E}">
        <p14:creationId xmlns:p14="http://schemas.microsoft.com/office/powerpoint/2010/main" val="1259723557"/>
      </p:ext>
    </p:extLst>
  </p:cSld>
  <p:clrMapOvr>
    <a:masterClrMapping/>
  </p:clrMapOvr>
  <mc:AlternateContent xmlns:mc="http://schemas.openxmlformats.org/markup-compatibility/2006">
    <mc:Choice xmlns:p14="http://schemas.microsoft.com/office/powerpoint/2010/main" Requires="p14">
      <p:transition spd="slow" p14:dur="3500" advTm="60000">
        <p:split orient="vert"/>
      </p:transition>
    </mc:Choice>
    <mc:Fallback>
      <p:transition spd="slow" advTm="60000">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376DC4BB-FC89-4797-A265-4118EFEBFE45}"/>
              </a:ext>
            </a:extLst>
          </p:cNvPr>
          <p:cNvSpPr txBox="1"/>
          <p:nvPr/>
        </p:nvSpPr>
        <p:spPr>
          <a:xfrm>
            <a:off x="650240" y="210026"/>
            <a:ext cx="10637520" cy="6278642"/>
          </a:xfrm>
          <a:prstGeom prst="rect">
            <a:avLst/>
          </a:prstGeom>
          <a:noFill/>
        </p:spPr>
        <p:txBody>
          <a:bodyPr wrap="square" rtlCol="0">
            <a:spAutoFit/>
          </a:bodyPr>
          <a:lstStyle/>
          <a:p>
            <a:pPr marL="90170" algn="just"/>
            <a:r>
              <a:rPr lang="nl-NL" sz="2400" b="1" i="1" dirty="0">
                <a:solidFill>
                  <a:schemeClr val="bg1"/>
                </a:solidFill>
                <a:effectLst/>
                <a:latin typeface="Arial Unicode MS" panose="020B0604020202020204" pitchFamily="34" charset="-128"/>
                <a:ea typeface="Calibri" panose="020F0502020204030204" pitchFamily="34" charset="0"/>
                <a:cs typeface="Times New Roman" panose="02020603050405020304" pitchFamily="18" charset="0"/>
              </a:rPr>
              <a:t>Zin tot verandering.</a:t>
            </a:r>
            <a:endParaRPr lang="nl-NL" sz="2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90170" algn="just"/>
            <a:r>
              <a:rPr lang="nl-NL" sz="2400" b="1" dirty="0">
                <a:solidFill>
                  <a:schemeClr val="bg1"/>
                </a:solidFill>
                <a:effectLst/>
                <a:latin typeface="Arial Unicode MS" panose="020B0604020202020204" pitchFamily="34" charset="-128"/>
                <a:ea typeface="Calibri" panose="020F0502020204030204" pitchFamily="34" charset="0"/>
                <a:cs typeface="Times New Roman" panose="02020603050405020304" pitchFamily="18" charset="0"/>
              </a:rPr>
              <a:t> </a:t>
            </a:r>
            <a:endParaRPr lang="nl-NL" sz="2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90170" algn="just"/>
            <a:r>
              <a:rPr lang="nl-NL" sz="2400" b="1" dirty="0">
                <a:solidFill>
                  <a:schemeClr val="bg1"/>
                </a:solidFill>
                <a:effectLst/>
                <a:latin typeface="Arial Unicode MS" panose="020B0604020202020204" pitchFamily="34" charset="-128"/>
                <a:ea typeface="Calibri" panose="020F0502020204030204" pitchFamily="34" charset="0"/>
                <a:cs typeface="Times New Roman" panose="02020603050405020304" pitchFamily="18" charset="0"/>
              </a:rPr>
              <a:t>(2) Zin tot verandering of zin om het leven opnieuw te beleven, vraagt om voortdurende bijsturing in het hectische leven van onze moderne wereld. De natuur en de mens: voor beiden geldt een herwaardering naar hun oorspronkelijke eenheid, die mens voortkomend uit de natuur, is ook de mens die in de natuur schade toebrengt. Door het rationele bewustzijn van de altijd voortdurende zich veranderende wereld is die rationele mens steeds verder van die oorspronkelijke eenheid verwijderd geraakt. </a:t>
            </a:r>
            <a:endParaRPr lang="nl-NL" sz="2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90170" algn="just"/>
            <a:r>
              <a:rPr lang="nl-NL" sz="2400" b="1" dirty="0">
                <a:solidFill>
                  <a:schemeClr val="bg1"/>
                </a:solidFill>
                <a:effectLst/>
                <a:latin typeface="Arial Unicode MS" panose="020B0604020202020204" pitchFamily="34" charset="-128"/>
                <a:ea typeface="Calibri" panose="020F0502020204030204" pitchFamily="34" charset="0"/>
                <a:cs typeface="Times New Roman" panose="02020603050405020304" pitchFamily="18" charset="0"/>
              </a:rPr>
              <a:t> </a:t>
            </a:r>
            <a:endParaRPr lang="nl-NL" sz="2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90170" algn="just"/>
            <a:r>
              <a:rPr lang="nl-NL" sz="2400" b="1" dirty="0">
                <a:solidFill>
                  <a:schemeClr val="bg1"/>
                </a:solidFill>
                <a:effectLst/>
                <a:latin typeface="Arial Unicode MS" panose="020B0604020202020204" pitchFamily="34" charset="-128"/>
                <a:ea typeface="Calibri" panose="020F0502020204030204" pitchFamily="34" charset="0"/>
                <a:cs typeface="Times New Roman" panose="02020603050405020304" pitchFamily="18" charset="0"/>
              </a:rPr>
              <a:t>Het egocentrische ‘ik’ heeft ‘wonderen’ voortgebracht op technologisch en wetenschappelijk terrein. Dat ‘ik’ is sterk bepalend geworden en heeft onze oorspronkelijke verbondenheid met de natuur verstoord. Dat ‘ik’ is een maatgevend bewustzijn geworden, dat als een wilskrachtige kracht, zowel opbouwend als verwoestend is gaan werken. En dat heeft tot oorlogen en ziektes geleid.</a:t>
            </a:r>
            <a:endParaRPr lang="nl-NL" sz="2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endParaRPr lang="nl-NL" dirty="0"/>
          </a:p>
        </p:txBody>
      </p:sp>
    </p:spTree>
    <p:extLst>
      <p:ext uri="{BB962C8B-B14F-4D97-AF65-F5344CB8AC3E}">
        <p14:creationId xmlns:p14="http://schemas.microsoft.com/office/powerpoint/2010/main" val="1273422528"/>
      </p:ext>
    </p:extLst>
  </p:cSld>
  <p:clrMapOvr>
    <a:masterClrMapping/>
  </p:clrMapOvr>
  <mc:AlternateContent xmlns:mc="http://schemas.openxmlformats.org/markup-compatibility/2006">
    <mc:Choice xmlns:p14="http://schemas.microsoft.com/office/powerpoint/2010/main" Requires="p14">
      <p:transition spd="slow" p14:dur="3500" advTm="60000">
        <p:split orient="vert"/>
      </p:transition>
    </mc:Choice>
    <mc:Fallback>
      <p:transition spd="slow" advTm="60000">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4C64DCCF-4FB3-482C-913E-6D424A267099}"/>
              </a:ext>
            </a:extLst>
          </p:cNvPr>
          <p:cNvSpPr txBox="1"/>
          <p:nvPr/>
        </p:nvSpPr>
        <p:spPr>
          <a:xfrm>
            <a:off x="782320" y="1028343"/>
            <a:ext cx="9438640" cy="4801314"/>
          </a:xfrm>
          <a:prstGeom prst="rect">
            <a:avLst/>
          </a:prstGeom>
          <a:noFill/>
        </p:spPr>
        <p:txBody>
          <a:bodyPr wrap="square" rtlCol="0">
            <a:spAutoFit/>
          </a:bodyPr>
          <a:lstStyle/>
          <a:p>
            <a:pPr marL="90170" algn="just"/>
            <a:r>
              <a:rPr lang="nl-NL" sz="2400" b="1" dirty="0">
                <a:solidFill>
                  <a:schemeClr val="bg1"/>
                </a:solidFill>
                <a:effectLst/>
                <a:latin typeface="Arial Unicode MS" panose="020B0604020202020204" pitchFamily="34" charset="-128"/>
                <a:ea typeface="Calibri" panose="020F0502020204030204" pitchFamily="34" charset="0"/>
                <a:cs typeface="Times New Roman" panose="02020603050405020304" pitchFamily="18" charset="0"/>
              </a:rPr>
              <a:t>Door die persoonlijke ‘verbondenheid’ </a:t>
            </a:r>
          </a:p>
          <a:p>
            <a:pPr marL="90170" algn="just"/>
            <a:r>
              <a:rPr lang="nl-NL" sz="2400" b="1" dirty="0">
                <a:solidFill>
                  <a:schemeClr val="bg1"/>
                </a:solidFill>
                <a:effectLst/>
                <a:latin typeface="Arial Unicode MS" panose="020B0604020202020204" pitchFamily="34" charset="-128"/>
                <a:ea typeface="Calibri" panose="020F0502020204030204" pitchFamily="34" charset="0"/>
                <a:cs typeface="Times New Roman" panose="02020603050405020304" pitchFamily="18" charset="0"/>
              </a:rPr>
              <a:t>van een natuurlijke betrokkenheid en afhankelijkheid met de natuur, </a:t>
            </a:r>
            <a:r>
              <a:rPr lang="nl-NL" sz="2400" b="1" i="1" u="sng" dirty="0">
                <a:solidFill>
                  <a:schemeClr val="bg1"/>
                </a:solidFill>
                <a:effectLst/>
                <a:latin typeface="Arial Unicode MS" panose="020B0604020202020204" pitchFamily="34" charset="-128"/>
                <a:ea typeface="Calibri" panose="020F0502020204030204" pitchFamily="34" charset="0"/>
                <a:cs typeface="Times New Roman" panose="02020603050405020304" pitchFamily="18" charset="0"/>
              </a:rPr>
              <a:t>is dat ons mensen in de tegenwoordige tijd</a:t>
            </a:r>
            <a:r>
              <a:rPr lang="nl-NL" sz="2400" b="1" dirty="0">
                <a:solidFill>
                  <a:schemeClr val="bg1"/>
                </a:solidFill>
                <a:effectLst/>
                <a:latin typeface="Arial Unicode MS" panose="020B0604020202020204" pitchFamily="34" charset="-128"/>
                <a:ea typeface="Calibri" panose="020F0502020204030204" pitchFamily="34" charset="0"/>
                <a:cs typeface="Times New Roman" panose="02020603050405020304" pitchFamily="18" charset="0"/>
              </a:rPr>
              <a:t>, door de gemakken van technologische en materiele hulpmiddelen, steeds meer aan het ontgaan. </a:t>
            </a:r>
          </a:p>
          <a:p>
            <a:pPr marL="90170" algn="just"/>
            <a:endParaRPr lang="nl-NL" sz="2400" b="1" dirty="0">
              <a:solidFill>
                <a:schemeClr val="bg1"/>
              </a:solidFill>
              <a:latin typeface="Arial Unicode MS" panose="020B0604020202020204" pitchFamily="34" charset="-128"/>
              <a:ea typeface="Calibri" panose="020F0502020204030204" pitchFamily="34" charset="0"/>
              <a:cs typeface="Times New Roman" panose="02020603050405020304" pitchFamily="18" charset="0"/>
            </a:endParaRPr>
          </a:p>
          <a:p>
            <a:pPr marL="90170" algn="just"/>
            <a:r>
              <a:rPr lang="nl-NL" sz="2400" b="1" dirty="0">
                <a:solidFill>
                  <a:schemeClr val="bg1"/>
                </a:solidFill>
                <a:effectLst/>
                <a:latin typeface="Arial Unicode MS" panose="020B0604020202020204" pitchFamily="34" charset="-128"/>
                <a:ea typeface="Calibri" panose="020F0502020204030204" pitchFamily="34" charset="0"/>
                <a:cs typeface="Times New Roman" panose="02020603050405020304" pitchFamily="18" charset="0"/>
              </a:rPr>
              <a:t>Dat dreigt ons steeds meer van een natuurlijke ‘vanzelfsprekende verbondenheid’ weg te drijven. </a:t>
            </a:r>
            <a:endParaRPr lang="nl-NL" sz="2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90170" algn="just"/>
            <a:r>
              <a:rPr lang="nl-NL" sz="2400" b="1" dirty="0">
                <a:solidFill>
                  <a:schemeClr val="bg1"/>
                </a:solidFill>
                <a:effectLst/>
                <a:latin typeface="Arial Unicode MS" panose="020B0604020202020204" pitchFamily="34" charset="-128"/>
                <a:ea typeface="Calibri" panose="020F0502020204030204" pitchFamily="34" charset="0"/>
                <a:cs typeface="Times New Roman" panose="02020603050405020304" pitchFamily="18" charset="0"/>
              </a:rPr>
              <a:t> </a:t>
            </a:r>
            <a:endParaRPr lang="nl-NL" sz="2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90170" algn="just"/>
            <a:r>
              <a:rPr lang="nl-NL" sz="2400" b="1" dirty="0">
                <a:solidFill>
                  <a:schemeClr val="bg1"/>
                </a:solidFill>
                <a:effectLst/>
                <a:latin typeface="Arial Unicode MS" panose="020B0604020202020204" pitchFamily="34" charset="-128"/>
                <a:ea typeface="Calibri" panose="020F0502020204030204" pitchFamily="34" charset="0"/>
                <a:cs typeface="Times New Roman" panose="02020603050405020304" pitchFamily="18" charset="0"/>
              </a:rPr>
              <a:t>Dat natuurlijke zwaartepunt [het dragende midden] is daarin een belangrijk gegeven voor hoe wij onze relatie met de natuur weer zouden kunnen herstellen.</a:t>
            </a:r>
            <a:endParaRPr lang="nl-NL" sz="2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endParaRPr lang="nl-NL" dirty="0"/>
          </a:p>
        </p:txBody>
      </p:sp>
    </p:spTree>
    <p:extLst>
      <p:ext uri="{BB962C8B-B14F-4D97-AF65-F5344CB8AC3E}">
        <p14:creationId xmlns:p14="http://schemas.microsoft.com/office/powerpoint/2010/main" val="4245793037"/>
      </p:ext>
    </p:extLst>
  </p:cSld>
  <p:clrMapOvr>
    <a:masterClrMapping/>
  </p:clrMapOvr>
  <mc:AlternateContent xmlns:mc="http://schemas.openxmlformats.org/markup-compatibility/2006">
    <mc:Choice xmlns:p14="http://schemas.microsoft.com/office/powerpoint/2010/main" Requires="p14">
      <p:transition spd="slow" p14:dur="3500" advTm="60000">
        <p:split orient="vert"/>
      </p:transition>
    </mc:Choice>
    <mc:Fallback>
      <p:transition spd="slow" advTm="60000">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BAD5B92F-F283-41CD-A812-A20D678C3D87}"/>
              </a:ext>
            </a:extLst>
          </p:cNvPr>
          <p:cNvSpPr txBox="1"/>
          <p:nvPr/>
        </p:nvSpPr>
        <p:spPr>
          <a:xfrm>
            <a:off x="416560" y="223520"/>
            <a:ext cx="11003280" cy="7017306"/>
          </a:xfrm>
          <a:prstGeom prst="rect">
            <a:avLst/>
          </a:prstGeom>
          <a:noFill/>
        </p:spPr>
        <p:txBody>
          <a:bodyPr wrap="square" rtlCol="0">
            <a:spAutoFit/>
          </a:bodyPr>
          <a:lstStyle/>
          <a:p>
            <a:pPr marL="90170"/>
            <a:r>
              <a:rPr lang="nl-NL" sz="2400" b="1" dirty="0">
                <a:solidFill>
                  <a:schemeClr val="bg1"/>
                </a:solidFill>
                <a:effectLst/>
                <a:latin typeface="Arial Unicode MS" panose="020B0604020202020204" pitchFamily="34" charset="-128"/>
                <a:ea typeface="Calibri" panose="020F0502020204030204" pitchFamily="34" charset="0"/>
                <a:cs typeface="Times New Roman" panose="02020603050405020304" pitchFamily="18" charset="0"/>
              </a:rPr>
              <a:t> </a:t>
            </a:r>
            <a:endParaRPr lang="nl-NL" sz="2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90170"/>
            <a:r>
              <a:rPr lang="nl-NL" sz="2400" b="1" i="1" dirty="0">
                <a:solidFill>
                  <a:schemeClr val="bg1"/>
                </a:solidFill>
                <a:effectLst/>
                <a:latin typeface="Arial Unicode MS" panose="020B0604020202020204" pitchFamily="34" charset="-128"/>
                <a:ea typeface="Calibri" panose="020F0502020204030204" pitchFamily="34" charset="0"/>
                <a:cs typeface="Times New Roman" panose="02020603050405020304" pitchFamily="18" charset="0"/>
              </a:rPr>
              <a:t>Meditatie ademen, door oefening….</a:t>
            </a:r>
            <a:endParaRPr lang="nl-NL" sz="2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90170"/>
            <a:r>
              <a:rPr lang="nl-NL" sz="2400" b="1" i="1" dirty="0">
                <a:solidFill>
                  <a:schemeClr val="bg1"/>
                </a:solidFill>
                <a:effectLst/>
                <a:latin typeface="Arial Unicode MS" panose="020B0604020202020204" pitchFamily="34" charset="-128"/>
                <a:ea typeface="Calibri" panose="020F0502020204030204" pitchFamily="34" charset="0"/>
                <a:cs typeface="Times New Roman" panose="02020603050405020304" pitchFamily="18" charset="0"/>
              </a:rPr>
              <a:t> </a:t>
            </a:r>
            <a:endParaRPr lang="nl-NL" sz="2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90170" algn="just"/>
            <a:r>
              <a:rPr lang="nl-NL" sz="2400" b="1" dirty="0">
                <a:solidFill>
                  <a:schemeClr val="bg1"/>
                </a:solidFill>
                <a:effectLst/>
                <a:latin typeface="Arial Unicode MS" panose="020B0604020202020204" pitchFamily="34" charset="-128"/>
                <a:ea typeface="Calibri" panose="020F0502020204030204" pitchFamily="34" charset="0"/>
                <a:cs typeface="Times New Roman" panose="02020603050405020304" pitchFamily="18" charset="0"/>
              </a:rPr>
              <a:t>(3) De meditatie, het </a:t>
            </a:r>
            <a:r>
              <a:rPr lang="nl-NL" sz="2400" b="1" i="1" dirty="0">
                <a:solidFill>
                  <a:schemeClr val="bg1"/>
                </a:solidFill>
                <a:effectLst/>
                <a:latin typeface="Arial Unicode MS" panose="020B0604020202020204" pitchFamily="34" charset="-128"/>
                <a:ea typeface="Calibri" panose="020F0502020204030204" pitchFamily="34" charset="0"/>
                <a:cs typeface="Times New Roman" panose="02020603050405020304" pitchFamily="18" charset="0"/>
              </a:rPr>
              <a:t>‘meditatieve doen’</a:t>
            </a:r>
            <a:r>
              <a:rPr lang="nl-NL" sz="2400" b="1" dirty="0">
                <a:solidFill>
                  <a:schemeClr val="bg1"/>
                </a:solidFill>
                <a:effectLst/>
                <a:latin typeface="Arial Unicode MS" panose="020B0604020202020204" pitchFamily="34" charset="-128"/>
                <a:ea typeface="Calibri" panose="020F0502020204030204" pitchFamily="34" charset="0"/>
                <a:cs typeface="Times New Roman" panose="02020603050405020304" pitchFamily="18" charset="0"/>
              </a:rPr>
              <a:t> draagt een passief karakter. Het komt van ’</a:t>
            </a:r>
            <a:r>
              <a:rPr lang="nl-NL" sz="2400" b="1" dirty="0" err="1">
                <a:solidFill>
                  <a:schemeClr val="bg1"/>
                </a:solidFill>
                <a:effectLst/>
                <a:latin typeface="Arial Unicode MS" panose="020B0604020202020204" pitchFamily="34" charset="-128"/>
                <a:ea typeface="Calibri" panose="020F0502020204030204" pitchFamily="34" charset="0"/>
                <a:cs typeface="Times New Roman" panose="02020603050405020304" pitchFamily="18" charset="0"/>
              </a:rPr>
              <a:t>meditari</a:t>
            </a:r>
            <a:r>
              <a:rPr lang="nl-NL" sz="2400" b="1" dirty="0">
                <a:solidFill>
                  <a:schemeClr val="bg1"/>
                </a:solidFill>
                <a:effectLst/>
                <a:latin typeface="Arial Unicode MS" panose="020B0604020202020204" pitchFamily="34" charset="-128"/>
                <a:ea typeface="Calibri" panose="020F0502020204030204" pitchFamily="34" charset="0"/>
                <a:cs typeface="Times New Roman" panose="02020603050405020304" pitchFamily="18" charset="0"/>
              </a:rPr>
              <a:t>’ met de betekenis van naar het </a:t>
            </a:r>
            <a:r>
              <a:rPr lang="nl-NL" sz="2400" b="1" i="1" dirty="0">
                <a:solidFill>
                  <a:schemeClr val="bg1"/>
                </a:solidFill>
                <a:effectLst/>
                <a:latin typeface="Arial Unicode MS" panose="020B0604020202020204" pitchFamily="34" charset="-128"/>
                <a:ea typeface="Calibri" panose="020F0502020204030204" pitchFamily="34" charset="0"/>
                <a:cs typeface="Times New Roman" panose="02020603050405020304" pitchFamily="18" charset="0"/>
              </a:rPr>
              <a:t>midden</a:t>
            </a:r>
            <a:r>
              <a:rPr lang="nl-NL" sz="2400" b="1" dirty="0">
                <a:solidFill>
                  <a:schemeClr val="bg1"/>
                </a:solidFill>
                <a:effectLst/>
                <a:latin typeface="Arial Unicode MS" panose="020B0604020202020204" pitchFamily="34" charset="-128"/>
                <a:ea typeface="Calibri" panose="020F0502020204030204" pitchFamily="34" charset="0"/>
                <a:cs typeface="Times New Roman" panose="02020603050405020304" pitchFamily="18" charset="0"/>
              </a:rPr>
              <a:t> gevoerd worden. De overtuiging die overeenkomt met de </a:t>
            </a:r>
            <a:r>
              <a:rPr lang="nl-NL" sz="2400" b="1" i="1" dirty="0">
                <a:solidFill>
                  <a:schemeClr val="bg1"/>
                </a:solidFill>
                <a:effectLst/>
                <a:latin typeface="Arial Unicode MS" panose="020B0604020202020204" pitchFamily="34" charset="-128"/>
                <a:ea typeface="Calibri" panose="020F0502020204030204" pitchFamily="34" charset="0"/>
                <a:cs typeface="Times New Roman" panose="02020603050405020304" pitchFamily="18" charset="0"/>
              </a:rPr>
              <a:t>‘meditatieoefening</a:t>
            </a:r>
            <a:r>
              <a:rPr lang="nl-NL" sz="2400" b="1" dirty="0">
                <a:solidFill>
                  <a:schemeClr val="bg1"/>
                </a:solidFill>
                <a:effectLst/>
                <a:latin typeface="Arial Unicode MS" panose="020B0604020202020204" pitchFamily="34" charset="-128"/>
                <a:ea typeface="Calibri" panose="020F0502020204030204" pitchFamily="34" charset="0"/>
                <a:cs typeface="Times New Roman" panose="02020603050405020304" pitchFamily="18" charset="0"/>
              </a:rPr>
              <a:t>’ is die, waarbij wie oefent, het werk van de ‘Grote Wet’ (de scheppende impuls) aan zich voltrekken laat. </a:t>
            </a:r>
            <a:endParaRPr lang="nl-NL" sz="2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90170" algn="just"/>
            <a:r>
              <a:rPr lang="nl-NL" sz="2400" b="1" dirty="0">
                <a:solidFill>
                  <a:schemeClr val="bg1"/>
                </a:solidFill>
                <a:effectLst/>
                <a:latin typeface="Arial Unicode MS" panose="020B0604020202020204" pitchFamily="34" charset="-128"/>
                <a:ea typeface="Calibri" panose="020F0502020204030204" pitchFamily="34" charset="0"/>
                <a:cs typeface="Times New Roman" panose="02020603050405020304" pitchFamily="18" charset="0"/>
              </a:rPr>
              <a:t> </a:t>
            </a:r>
            <a:endParaRPr lang="nl-NL" sz="2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90170" algn="just"/>
            <a:r>
              <a:rPr lang="nl-NL" sz="2400" b="1" dirty="0">
                <a:solidFill>
                  <a:schemeClr val="bg1"/>
                </a:solidFill>
                <a:effectLst/>
                <a:latin typeface="Arial Unicode MS" panose="020B0604020202020204" pitchFamily="34" charset="-128"/>
                <a:ea typeface="Calibri" panose="020F0502020204030204" pitchFamily="34" charset="0"/>
                <a:cs typeface="Times New Roman" panose="02020603050405020304" pitchFamily="18" charset="0"/>
              </a:rPr>
              <a:t>De bewuste </a:t>
            </a:r>
            <a:r>
              <a:rPr lang="nl-NL" sz="2400" b="1" i="1" dirty="0">
                <a:solidFill>
                  <a:schemeClr val="bg1"/>
                </a:solidFill>
                <a:effectLst/>
                <a:latin typeface="Arial Unicode MS" panose="020B0604020202020204" pitchFamily="34" charset="-128"/>
                <a:ea typeface="Calibri" panose="020F0502020204030204" pitchFamily="34" charset="0"/>
                <a:cs typeface="Times New Roman" panose="02020603050405020304" pitchFamily="18" charset="0"/>
              </a:rPr>
              <a:t>vervulling</a:t>
            </a:r>
            <a:r>
              <a:rPr lang="nl-NL" sz="2400" b="1" dirty="0">
                <a:solidFill>
                  <a:schemeClr val="bg1"/>
                </a:solidFill>
                <a:effectLst/>
                <a:latin typeface="Arial Unicode MS" panose="020B0604020202020204" pitchFamily="34" charset="-128"/>
                <a:ea typeface="Calibri" panose="020F0502020204030204" pitchFamily="34" charset="0"/>
                <a:cs typeface="Times New Roman" panose="02020603050405020304" pitchFamily="18" charset="0"/>
              </a:rPr>
              <a:t> van de in de adem blijvende wet van ingaan en uitgaan, vereist het ‘</a:t>
            </a:r>
            <a:r>
              <a:rPr lang="nl-NL" sz="2400" b="1" i="1" dirty="0">
                <a:solidFill>
                  <a:schemeClr val="bg1"/>
                </a:solidFill>
                <a:effectLst/>
                <a:latin typeface="Arial Unicode MS" panose="020B0604020202020204" pitchFamily="34" charset="-128"/>
                <a:ea typeface="Calibri" panose="020F0502020204030204" pitchFamily="34" charset="0"/>
                <a:cs typeface="Times New Roman" panose="02020603050405020304" pitchFamily="18" charset="0"/>
              </a:rPr>
              <a:t>laten’ </a:t>
            </a:r>
            <a:r>
              <a:rPr lang="nl-NL" sz="2400" b="1" dirty="0">
                <a:solidFill>
                  <a:schemeClr val="bg1"/>
                </a:solidFill>
                <a:effectLst/>
                <a:latin typeface="Arial Unicode MS" panose="020B0604020202020204" pitchFamily="34" charset="-128"/>
                <a:ea typeface="Calibri" panose="020F0502020204030204" pitchFamily="34" charset="0"/>
                <a:cs typeface="Times New Roman" panose="02020603050405020304" pitchFamily="18" charset="0"/>
              </a:rPr>
              <a:t> van al het </a:t>
            </a:r>
            <a:r>
              <a:rPr lang="nl-NL" sz="2400" b="1" dirty="0" err="1">
                <a:solidFill>
                  <a:schemeClr val="bg1"/>
                </a:solidFill>
                <a:effectLst/>
                <a:latin typeface="Arial Unicode MS" panose="020B0604020202020204" pitchFamily="34" charset="-128"/>
                <a:ea typeface="Calibri" panose="020F0502020204030204" pitchFamily="34" charset="0"/>
                <a:cs typeface="Times New Roman" panose="02020603050405020304" pitchFamily="18" charset="0"/>
              </a:rPr>
              <a:t>gewordene</a:t>
            </a:r>
            <a:r>
              <a:rPr lang="nl-NL" sz="2400" b="1" dirty="0">
                <a:solidFill>
                  <a:schemeClr val="bg1"/>
                </a:solidFill>
                <a:effectLst/>
                <a:latin typeface="Arial Unicode MS" panose="020B0604020202020204" pitchFamily="34" charset="-128"/>
                <a:ea typeface="Calibri" panose="020F0502020204030204" pitchFamily="34" charset="0"/>
                <a:cs typeface="Times New Roman" panose="02020603050405020304" pitchFamily="18" charset="0"/>
              </a:rPr>
              <a:t>, en het </a:t>
            </a:r>
            <a:r>
              <a:rPr lang="nl-NL" sz="2400" b="1" i="1" dirty="0">
                <a:solidFill>
                  <a:schemeClr val="bg1"/>
                </a:solidFill>
                <a:effectLst/>
                <a:latin typeface="Arial Unicode MS" panose="020B0604020202020204" pitchFamily="34" charset="-128"/>
                <a:ea typeface="Calibri" panose="020F0502020204030204" pitchFamily="34" charset="0"/>
                <a:cs typeface="Times New Roman" panose="02020603050405020304" pitchFamily="18" charset="0"/>
              </a:rPr>
              <a:t>toelaten </a:t>
            </a:r>
            <a:r>
              <a:rPr lang="nl-NL" sz="2400" b="1" dirty="0">
                <a:solidFill>
                  <a:schemeClr val="bg1"/>
                </a:solidFill>
                <a:effectLst/>
                <a:latin typeface="Arial Unicode MS" panose="020B0604020202020204" pitchFamily="34" charset="-128"/>
                <a:ea typeface="Calibri" panose="020F0502020204030204" pitchFamily="34" charset="0"/>
                <a:cs typeface="Times New Roman" panose="02020603050405020304" pitchFamily="18" charset="0"/>
              </a:rPr>
              <a:t>van wat nieuw </a:t>
            </a:r>
            <a:r>
              <a:rPr lang="nl-NL" sz="2400" b="1" dirty="0" err="1">
                <a:solidFill>
                  <a:schemeClr val="bg1"/>
                </a:solidFill>
                <a:effectLst/>
                <a:latin typeface="Arial Unicode MS" panose="020B0604020202020204" pitchFamily="34" charset="-128"/>
                <a:ea typeface="Calibri" panose="020F0502020204030204" pitchFamily="34" charset="0"/>
                <a:cs typeface="Times New Roman" panose="02020603050405020304" pitchFamily="18" charset="0"/>
              </a:rPr>
              <a:t>op-komt</a:t>
            </a:r>
            <a:r>
              <a:rPr lang="nl-NL" sz="2400" b="1" dirty="0">
                <a:solidFill>
                  <a:schemeClr val="bg1"/>
                </a:solidFill>
                <a:effectLst/>
                <a:latin typeface="Arial Unicode MS" panose="020B0604020202020204" pitchFamily="34" charset="-128"/>
                <a:ea typeface="Calibri" panose="020F0502020204030204" pitchFamily="34" charset="0"/>
                <a:cs typeface="Times New Roman" panose="02020603050405020304" pitchFamily="18" charset="0"/>
              </a:rPr>
              <a:t> uit een versmelting van het </a:t>
            </a:r>
            <a:r>
              <a:rPr lang="nl-NL" sz="2400" b="1" dirty="0" err="1">
                <a:solidFill>
                  <a:schemeClr val="bg1"/>
                </a:solidFill>
                <a:effectLst/>
                <a:latin typeface="Arial Unicode MS" panose="020B0604020202020204" pitchFamily="34" charset="-128"/>
                <a:ea typeface="Calibri" panose="020F0502020204030204" pitchFamily="34" charset="0"/>
                <a:cs typeface="Times New Roman" panose="02020603050405020304" pitchFamily="18" charset="0"/>
              </a:rPr>
              <a:t>gewordene</a:t>
            </a:r>
            <a:r>
              <a:rPr lang="nl-NL" sz="2400" b="1" dirty="0">
                <a:solidFill>
                  <a:schemeClr val="bg1"/>
                </a:solidFill>
                <a:effectLst/>
                <a:latin typeface="Arial Unicode MS" panose="020B0604020202020204" pitchFamily="34" charset="-128"/>
                <a:ea typeface="Calibri" panose="020F0502020204030204" pitchFamily="34" charset="0"/>
                <a:cs typeface="Times New Roman" panose="02020603050405020304" pitchFamily="18" charset="0"/>
              </a:rPr>
              <a:t>.  Daar gaat het bij iedere ademhaling om, om het prijs geven van de ‘overleefde ik-vorm’ en haar overgave aan de ik-loze-grond. Het waarnemen van het </a:t>
            </a:r>
            <a:r>
              <a:rPr lang="nl-NL" sz="2400" b="1" i="1" dirty="0">
                <a:solidFill>
                  <a:schemeClr val="bg1"/>
                </a:solidFill>
                <a:effectLst/>
                <a:latin typeface="Arial Unicode MS" panose="020B0604020202020204" pitchFamily="34" charset="-128"/>
                <a:ea typeface="Calibri" panose="020F0502020204030204" pitchFamily="34" charset="0"/>
                <a:cs typeface="Times New Roman" panose="02020603050405020304" pitchFamily="18" charset="0"/>
              </a:rPr>
              <a:t>nieuwe</a:t>
            </a:r>
            <a:r>
              <a:rPr lang="nl-NL" sz="2400" b="1" dirty="0">
                <a:solidFill>
                  <a:schemeClr val="bg1"/>
                </a:solidFill>
                <a:effectLst/>
                <a:latin typeface="Arial Unicode MS" panose="020B0604020202020204" pitchFamily="34" charset="-128"/>
                <a:ea typeface="Calibri" panose="020F0502020204030204" pitchFamily="34" charset="0"/>
                <a:cs typeface="Times New Roman" panose="02020603050405020304" pitchFamily="18" charset="0"/>
              </a:rPr>
              <a:t> dat zich daarin vormt, het naar voren laten komen, het </a:t>
            </a:r>
            <a:r>
              <a:rPr lang="nl-NL" sz="2400" b="1" i="1" dirty="0">
                <a:solidFill>
                  <a:schemeClr val="bg1"/>
                </a:solidFill>
                <a:effectLst/>
                <a:latin typeface="Arial Unicode MS" panose="020B0604020202020204" pitchFamily="34" charset="-128"/>
                <a:ea typeface="Calibri" panose="020F0502020204030204" pitchFamily="34" charset="0"/>
                <a:cs typeface="Times New Roman" panose="02020603050405020304" pitchFamily="18" charset="0"/>
              </a:rPr>
              <a:t>wezensmatige</a:t>
            </a:r>
            <a:r>
              <a:rPr lang="nl-NL" sz="2400" b="1" dirty="0">
                <a:solidFill>
                  <a:schemeClr val="bg1"/>
                </a:solidFill>
                <a:effectLst/>
                <a:latin typeface="Arial Unicode MS" panose="020B0604020202020204" pitchFamily="34" charset="-128"/>
                <a:ea typeface="Calibri" panose="020F0502020204030204" pitchFamily="34" charset="0"/>
                <a:cs typeface="Times New Roman" panose="02020603050405020304" pitchFamily="18" charset="0"/>
              </a:rPr>
              <a:t> opkomende </a:t>
            </a:r>
            <a:r>
              <a:rPr lang="nl-NL" sz="2400" b="1" i="1" dirty="0">
                <a:solidFill>
                  <a:schemeClr val="bg1"/>
                </a:solidFill>
                <a:effectLst/>
                <a:latin typeface="Arial Unicode MS" panose="020B0604020202020204" pitchFamily="34" charset="-128"/>
                <a:ea typeface="Calibri" panose="020F0502020204030204" pitchFamily="34" charset="0"/>
                <a:cs typeface="Times New Roman" panose="02020603050405020304" pitchFamily="18" charset="0"/>
              </a:rPr>
              <a:t>nieuwe</a:t>
            </a:r>
            <a:r>
              <a:rPr lang="nl-NL" sz="2400" b="1" dirty="0">
                <a:solidFill>
                  <a:schemeClr val="bg1"/>
                </a:solidFill>
                <a:effectLst/>
                <a:latin typeface="Arial Unicode MS" panose="020B0604020202020204" pitchFamily="34" charset="-128"/>
                <a:ea typeface="Calibri" panose="020F0502020204030204" pitchFamily="34" charset="0"/>
                <a:cs typeface="Times New Roman" panose="02020603050405020304" pitchFamily="18" charset="0"/>
              </a:rPr>
              <a:t>, dat nauwelijks </a:t>
            </a:r>
            <a:r>
              <a:rPr lang="nl-NL" sz="2400" b="1" i="1" dirty="0">
                <a:solidFill>
                  <a:schemeClr val="bg1"/>
                </a:solidFill>
                <a:effectLst/>
                <a:latin typeface="Arial Unicode MS" panose="020B0604020202020204" pitchFamily="34" charset="-128"/>
                <a:ea typeface="Calibri" panose="020F0502020204030204" pitchFamily="34" charset="0"/>
                <a:cs typeface="Times New Roman" panose="02020603050405020304" pitchFamily="18" charset="0"/>
              </a:rPr>
              <a:t>opgekomen</a:t>
            </a:r>
            <a:r>
              <a:rPr lang="nl-NL" sz="2400" b="1" dirty="0">
                <a:solidFill>
                  <a:schemeClr val="bg1"/>
                </a:solidFill>
                <a:effectLst/>
                <a:latin typeface="Arial Unicode MS" panose="020B0604020202020204" pitchFamily="34" charset="-128"/>
                <a:ea typeface="Calibri" panose="020F0502020204030204" pitchFamily="34" charset="0"/>
                <a:cs typeface="Times New Roman" panose="02020603050405020304" pitchFamily="18" charset="0"/>
              </a:rPr>
              <a:t> weer afgegeven moet worden. Het oude aanwezige maakt plaats voor het nieuwe, het wordende, het doorgaan naar toekomst.</a:t>
            </a:r>
            <a:endParaRPr lang="nl-NL" sz="2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90170" algn="just"/>
            <a:r>
              <a:rPr lang="nl-NL" sz="2400" b="1" dirty="0">
                <a:solidFill>
                  <a:schemeClr val="bg1"/>
                </a:solidFill>
                <a:effectLst/>
                <a:latin typeface="Arial Unicode MS" panose="020B0604020202020204" pitchFamily="34" charset="-128"/>
                <a:ea typeface="Calibri" panose="020F0502020204030204" pitchFamily="34" charset="0"/>
                <a:cs typeface="Times New Roman" panose="02020603050405020304" pitchFamily="18" charset="0"/>
              </a:rPr>
              <a:t> </a:t>
            </a:r>
            <a:endParaRPr lang="nl-NL" sz="2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endParaRPr lang="nl-NL" dirty="0"/>
          </a:p>
        </p:txBody>
      </p:sp>
    </p:spTree>
    <p:extLst>
      <p:ext uri="{BB962C8B-B14F-4D97-AF65-F5344CB8AC3E}">
        <p14:creationId xmlns:p14="http://schemas.microsoft.com/office/powerpoint/2010/main" val="3834155993"/>
      </p:ext>
    </p:extLst>
  </p:cSld>
  <p:clrMapOvr>
    <a:masterClrMapping/>
  </p:clrMapOvr>
  <mc:AlternateContent xmlns:mc="http://schemas.openxmlformats.org/markup-compatibility/2006">
    <mc:Choice xmlns:p14="http://schemas.microsoft.com/office/powerpoint/2010/main" Requires="p14">
      <p:transition spd="slow" p14:dur="3500" advTm="60000">
        <p:split orient="vert"/>
      </p:transition>
    </mc:Choice>
    <mc:Fallback>
      <p:transition spd="slow" advTm="60000">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0BB13C8A-6721-42F9-8113-4DAAE6DA8F96}"/>
              </a:ext>
            </a:extLst>
          </p:cNvPr>
          <p:cNvSpPr txBox="1"/>
          <p:nvPr/>
        </p:nvSpPr>
        <p:spPr>
          <a:xfrm>
            <a:off x="436880" y="1148080"/>
            <a:ext cx="10485120" cy="3323987"/>
          </a:xfrm>
          <a:prstGeom prst="rect">
            <a:avLst/>
          </a:prstGeom>
          <a:noFill/>
        </p:spPr>
        <p:txBody>
          <a:bodyPr wrap="square" rtlCol="0">
            <a:spAutoFit/>
          </a:bodyPr>
          <a:lstStyle/>
          <a:p>
            <a:r>
              <a:rPr lang="nl-NL" sz="2400" b="1" dirty="0">
                <a:solidFill>
                  <a:schemeClr val="bg1"/>
                </a:solidFill>
                <a:effectLst/>
                <a:latin typeface="Arial Unicode MS" panose="020B0604020202020204" pitchFamily="34" charset="-128"/>
                <a:ea typeface="Calibri" panose="020F0502020204030204" pitchFamily="34" charset="0"/>
                <a:cs typeface="Times New Roman" panose="02020603050405020304" pitchFamily="18" charset="0"/>
              </a:rPr>
              <a:t>Zo gebeurt in deze oefening van stilte,  </a:t>
            </a:r>
            <a:r>
              <a:rPr lang="nl-NL" sz="2400" b="1" i="1" dirty="0">
                <a:solidFill>
                  <a:schemeClr val="bg1"/>
                </a:solidFill>
                <a:effectLst/>
                <a:latin typeface="Arial Unicode MS" panose="020B0604020202020204" pitchFamily="34" charset="-128"/>
                <a:ea typeface="Calibri" panose="020F0502020204030204" pitchFamily="34" charset="0"/>
                <a:cs typeface="Times New Roman" panose="02020603050405020304" pitchFamily="18" charset="0"/>
              </a:rPr>
              <a:t>bewust</a:t>
            </a:r>
            <a:r>
              <a:rPr lang="nl-NL" sz="2400" b="1" dirty="0">
                <a:solidFill>
                  <a:schemeClr val="bg1"/>
                </a:solidFill>
                <a:effectLst/>
                <a:latin typeface="Arial Unicode MS" panose="020B0604020202020204" pitchFamily="34" charset="-128"/>
                <a:ea typeface="Calibri" panose="020F0502020204030204" pitchFamily="34" charset="0"/>
                <a:cs typeface="Times New Roman" panose="02020603050405020304" pitchFamily="18" charset="0"/>
              </a:rPr>
              <a:t>   wat ‘adem’ eigenlijk betekent, een </a:t>
            </a:r>
            <a:r>
              <a:rPr lang="nl-NL" sz="2400" b="1" i="1" dirty="0">
                <a:solidFill>
                  <a:schemeClr val="bg1"/>
                </a:solidFill>
                <a:effectLst/>
                <a:latin typeface="Arial Unicode MS" panose="020B0604020202020204" pitchFamily="34" charset="-128"/>
                <a:ea typeface="Calibri" panose="020F0502020204030204" pitchFamily="34" charset="0"/>
                <a:cs typeface="Times New Roman" panose="02020603050405020304" pitchFamily="18" charset="0"/>
              </a:rPr>
              <a:t>opkomen</a:t>
            </a:r>
            <a:r>
              <a:rPr lang="nl-NL" sz="2400" b="1" dirty="0">
                <a:solidFill>
                  <a:schemeClr val="bg1"/>
                </a:solidFill>
                <a:effectLst/>
                <a:latin typeface="Arial Unicode MS" panose="020B0604020202020204" pitchFamily="34" charset="-128"/>
                <a:ea typeface="Calibri" panose="020F0502020204030204" pitchFamily="34" charset="0"/>
                <a:cs typeface="Times New Roman" panose="02020603050405020304" pitchFamily="18" charset="0"/>
              </a:rPr>
              <a:t> en </a:t>
            </a:r>
            <a:r>
              <a:rPr lang="nl-NL" sz="2400" b="1" i="1" dirty="0">
                <a:solidFill>
                  <a:schemeClr val="bg1"/>
                </a:solidFill>
                <a:effectLst/>
                <a:latin typeface="Arial Unicode MS" panose="020B0604020202020204" pitchFamily="34" charset="-128"/>
                <a:ea typeface="Calibri" panose="020F0502020204030204" pitchFamily="34" charset="0"/>
                <a:cs typeface="Times New Roman" panose="02020603050405020304" pitchFamily="18" charset="0"/>
              </a:rPr>
              <a:t>neergaan.  Zo’n</a:t>
            </a:r>
            <a:r>
              <a:rPr lang="nl-NL" sz="2400" b="1" dirty="0">
                <a:solidFill>
                  <a:schemeClr val="bg1"/>
                </a:solidFill>
                <a:effectLst/>
                <a:latin typeface="Arial Unicode MS" panose="020B0604020202020204" pitchFamily="34" charset="-128"/>
                <a:ea typeface="Calibri" panose="020F0502020204030204" pitchFamily="34" charset="0"/>
                <a:cs typeface="Times New Roman" panose="02020603050405020304" pitchFamily="18" charset="0"/>
              </a:rPr>
              <a:t> oefening wordt het best zittend uitgevoerd. </a:t>
            </a:r>
          </a:p>
          <a:p>
            <a:endParaRPr lang="nl-NL" sz="2400" b="1" dirty="0">
              <a:solidFill>
                <a:schemeClr val="bg1"/>
              </a:solidFill>
              <a:latin typeface="Arial Unicode MS" panose="020B0604020202020204" pitchFamily="34" charset="-128"/>
              <a:ea typeface="Calibri" panose="020F0502020204030204" pitchFamily="34" charset="0"/>
              <a:cs typeface="Times New Roman" panose="02020603050405020304" pitchFamily="18" charset="0"/>
            </a:endParaRPr>
          </a:p>
          <a:p>
            <a:r>
              <a:rPr lang="nl-NL" sz="2400" b="1" dirty="0">
                <a:solidFill>
                  <a:schemeClr val="bg1"/>
                </a:solidFill>
                <a:effectLst/>
                <a:latin typeface="Arial Unicode MS" panose="020B0604020202020204" pitchFamily="34" charset="-128"/>
                <a:ea typeface="Calibri" panose="020F0502020204030204" pitchFamily="34" charset="0"/>
                <a:cs typeface="Times New Roman" panose="02020603050405020304" pitchFamily="18" charset="0"/>
              </a:rPr>
              <a:t>Rechtop zittend in </a:t>
            </a:r>
            <a:r>
              <a:rPr lang="nl-NL" sz="2400" b="1" i="1" dirty="0">
                <a:solidFill>
                  <a:schemeClr val="bg1"/>
                </a:solidFill>
                <a:effectLst/>
                <a:latin typeface="Arial Unicode MS" panose="020B0604020202020204" pitchFamily="34" charset="-128"/>
                <a:ea typeface="Calibri" panose="020F0502020204030204" pitchFamily="34" charset="0"/>
                <a:cs typeface="Times New Roman" panose="02020603050405020304" pitchFamily="18" charset="0"/>
              </a:rPr>
              <a:t>HARA</a:t>
            </a:r>
            <a:r>
              <a:rPr lang="nl-NL" sz="2400" b="1" dirty="0">
                <a:solidFill>
                  <a:schemeClr val="bg1"/>
                </a:solidFill>
                <a:effectLst/>
                <a:latin typeface="Arial Unicode MS" panose="020B0604020202020204" pitchFamily="34" charset="-128"/>
                <a:ea typeface="Calibri" panose="020F0502020204030204" pitchFamily="34" charset="0"/>
                <a:cs typeface="Times New Roman" panose="02020603050405020304" pitchFamily="18" charset="0"/>
              </a:rPr>
              <a:t>, leert de oefening ons iets van </a:t>
            </a:r>
            <a:r>
              <a:rPr lang="nl-NL" sz="2400" b="1" i="1" dirty="0">
                <a:solidFill>
                  <a:schemeClr val="bg1"/>
                </a:solidFill>
                <a:effectLst/>
                <a:latin typeface="Arial Unicode MS" panose="020B0604020202020204" pitchFamily="34" charset="-128"/>
                <a:ea typeface="Calibri" panose="020F0502020204030204" pitchFamily="34" charset="0"/>
                <a:cs typeface="Times New Roman" panose="02020603050405020304" pitchFamily="18" charset="0"/>
              </a:rPr>
              <a:t>“eeuwige verandering</a:t>
            </a:r>
            <a:r>
              <a:rPr lang="nl-NL" sz="2400" b="1" dirty="0">
                <a:solidFill>
                  <a:schemeClr val="bg1"/>
                </a:solidFill>
                <a:effectLst/>
                <a:latin typeface="Arial Unicode MS" panose="020B0604020202020204" pitchFamily="34" charset="-128"/>
                <a:ea typeface="Calibri" panose="020F0502020204030204" pitchFamily="34" charset="0"/>
                <a:cs typeface="Times New Roman" panose="02020603050405020304" pitchFamily="18" charset="0"/>
              </a:rPr>
              <a:t>” kennen. Als cyclische beweging (regelmatig-terugkerend) zich loslatend, weer weggevend, zich neerlatend, overgevend en ontvangend één worden, en weer opnieuw beginnen.</a:t>
            </a:r>
            <a:endParaRPr lang="nl-NL" sz="2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endParaRPr lang="nl-NL" dirty="0"/>
          </a:p>
        </p:txBody>
      </p:sp>
    </p:spTree>
    <p:extLst>
      <p:ext uri="{BB962C8B-B14F-4D97-AF65-F5344CB8AC3E}">
        <p14:creationId xmlns:p14="http://schemas.microsoft.com/office/powerpoint/2010/main" val="2555461670"/>
      </p:ext>
    </p:extLst>
  </p:cSld>
  <p:clrMapOvr>
    <a:masterClrMapping/>
  </p:clrMapOvr>
  <mc:AlternateContent xmlns:mc="http://schemas.openxmlformats.org/markup-compatibility/2006">
    <mc:Choice xmlns:p14="http://schemas.microsoft.com/office/powerpoint/2010/main" Requires="p14">
      <p:transition spd="slow" p14:dur="3500" advTm="60000">
        <p:split orient="vert"/>
      </p:transition>
    </mc:Choice>
    <mc:Fallback>
      <p:transition spd="slow" advTm="60000">
        <p:split orient="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5D150501-D800-47AD-B67D-D5607349936E}"/>
              </a:ext>
            </a:extLst>
          </p:cNvPr>
          <p:cNvSpPr txBox="1"/>
          <p:nvPr/>
        </p:nvSpPr>
        <p:spPr>
          <a:xfrm>
            <a:off x="345440" y="162560"/>
            <a:ext cx="10942320" cy="7140416"/>
          </a:xfrm>
          <a:prstGeom prst="rect">
            <a:avLst/>
          </a:prstGeom>
          <a:noFill/>
        </p:spPr>
        <p:txBody>
          <a:bodyPr wrap="square" rtlCol="0">
            <a:spAutoFit/>
          </a:bodyPr>
          <a:lstStyle/>
          <a:p>
            <a:pPr marL="90170"/>
            <a:r>
              <a:rPr lang="nl-NL" sz="2000" b="1" dirty="0">
                <a:solidFill>
                  <a:schemeClr val="bg1"/>
                </a:solidFill>
                <a:effectLst/>
                <a:latin typeface="Arial Unicode MS" panose="020B0604020202020204" pitchFamily="34" charset="-128"/>
                <a:ea typeface="Calibri" panose="020F0502020204030204" pitchFamily="34" charset="0"/>
                <a:cs typeface="Times New Roman" panose="02020603050405020304" pitchFamily="18" charset="0"/>
              </a:rPr>
              <a:t>(4) De juiste zithouding aannemen …</a:t>
            </a:r>
            <a:endParaRPr lang="nl-NL" sz="2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90170"/>
            <a:r>
              <a:rPr lang="nl-NL" sz="2000" b="1" dirty="0">
                <a:solidFill>
                  <a:schemeClr val="bg1"/>
                </a:solidFill>
                <a:effectLst/>
                <a:latin typeface="Arial Unicode MS" panose="020B0604020202020204" pitchFamily="34" charset="-128"/>
                <a:ea typeface="Calibri" panose="020F0502020204030204" pitchFamily="34" charset="0"/>
                <a:cs typeface="Times New Roman" panose="02020603050405020304" pitchFamily="18" charset="0"/>
              </a:rPr>
              <a:t> </a:t>
            </a:r>
            <a:endParaRPr lang="nl-NL" sz="2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Verdana" panose="020B0604030504040204" pitchFamily="34" charset="0"/>
              <a:buChar char="-"/>
            </a:pPr>
            <a:r>
              <a:rPr lang="nl-NL" sz="2000" b="1" dirty="0">
                <a:solidFill>
                  <a:schemeClr val="bg1"/>
                </a:solidFill>
                <a:effectLst/>
                <a:latin typeface="Arial Unicode MS" panose="020B0604020202020204" pitchFamily="34" charset="-128"/>
                <a:ea typeface="Calibri" panose="020F0502020204030204" pitchFamily="34" charset="0"/>
                <a:cs typeface="Times New Roman" panose="02020603050405020304" pitchFamily="18" charset="0"/>
              </a:rPr>
              <a:t>Ga zitten.</a:t>
            </a:r>
            <a:endParaRPr lang="nl-NL" sz="2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Verdana" panose="020B0604030504040204" pitchFamily="34" charset="0"/>
              <a:buChar char="-"/>
            </a:pPr>
            <a:r>
              <a:rPr lang="nl-NL" sz="2000" b="1" dirty="0">
                <a:solidFill>
                  <a:schemeClr val="bg1"/>
                </a:solidFill>
                <a:effectLst/>
                <a:latin typeface="Arial Unicode MS" panose="020B0604020202020204" pitchFamily="34" charset="-128"/>
                <a:ea typeface="Calibri" panose="020F0502020204030204" pitchFamily="34" charset="0"/>
                <a:cs typeface="Times New Roman" panose="02020603050405020304" pitchFamily="18" charset="0"/>
              </a:rPr>
              <a:t>Rug rechtop niet ingezakt.</a:t>
            </a:r>
            <a:endParaRPr lang="nl-NL" sz="2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Verdana" panose="020B0604030504040204" pitchFamily="34" charset="0"/>
              <a:buChar char="-"/>
            </a:pPr>
            <a:r>
              <a:rPr lang="nl-NL" sz="2000" b="1" dirty="0">
                <a:solidFill>
                  <a:schemeClr val="bg1"/>
                </a:solidFill>
                <a:effectLst/>
                <a:latin typeface="Arial Unicode MS" panose="020B0604020202020204" pitchFamily="34" charset="-128"/>
                <a:ea typeface="Calibri" panose="020F0502020204030204" pitchFamily="34" charset="0"/>
                <a:cs typeface="Times New Roman" panose="02020603050405020304" pitchFamily="18" charset="0"/>
              </a:rPr>
              <a:t>Sluit de ogen, leg je handen in je schoot.</a:t>
            </a:r>
            <a:endParaRPr lang="nl-NL" sz="2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Verdana" panose="020B0604030504040204" pitchFamily="34" charset="0"/>
              <a:buChar char="-"/>
            </a:pPr>
            <a:r>
              <a:rPr lang="nl-NL" sz="2000" b="1" dirty="0">
                <a:solidFill>
                  <a:schemeClr val="bg1"/>
                </a:solidFill>
                <a:effectLst/>
                <a:latin typeface="Arial Unicode MS" panose="020B0604020202020204" pitchFamily="34" charset="-128"/>
                <a:ea typeface="Calibri" panose="020F0502020204030204" pitchFamily="34" charset="0"/>
                <a:cs typeface="Times New Roman" panose="02020603050405020304" pitchFamily="18" charset="0"/>
              </a:rPr>
              <a:t>Luister naar binnen en registreer je adem.</a:t>
            </a:r>
            <a:endParaRPr lang="nl-NL" sz="2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Verdana" panose="020B0604030504040204" pitchFamily="34" charset="0"/>
              <a:buChar char="-"/>
            </a:pPr>
            <a:r>
              <a:rPr lang="nl-NL" sz="2000" b="1" dirty="0">
                <a:solidFill>
                  <a:schemeClr val="bg1"/>
                </a:solidFill>
                <a:effectLst/>
                <a:latin typeface="Arial Unicode MS" panose="020B0604020202020204" pitchFamily="34" charset="-128"/>
                <a:ea typeface="Calibri" panose="020F0502020204030204" pitchFamily="34" charset="0"/>
                <a:cs typeface="Times New Roman" panose="02020603050405020304" pitchFamily="18" charset="0"/>
              </a:rPr>
              <a:t>Stel je in op het </a:t>
            </a:r>
            <a:r>
              <a:rPr lang="nl-NL" sz="2000" b="1" i="1" dirty="0">
                <a:solidFill>
                  <a:schemeClr val="bg1"/>
                </a:solidFill>
                <a:effectLst/>
                <a:latin typeface="Arial Unicode MS" panose="020B0604020202020204" pitchFamily="34" charset="-128"/>
                <a:ea typeface="Calibri" panose="020F0502020204030204" pitchFamily="34" charset="0"/>
                <a:cs typeface="Times New Roman" panose="02020603050405020304" pitchFamily="18" charset="0"/>
              </a:rPr>
              <a:t>laten</a:t>
            </a:r>
            <a:r>
              <a:rPr lang="nl-NL" sz="2000" b="1" dirty="0">
                <a:solidFill>
                  <a:schemeClr val="bg1"/>
                </a:solidFill>
                <a:effectLst/>
                <a:latin typeface="Arial Unicode MS" panose="020B0604020202020204" pitchFamily="34" charset="-128"/>
                <a:ea typeface="Calibri" panose="020F0502020204030204" pitchFamily="34" charset="0"/>
                <a:cs typeface="Times New Roman" panose="02020603050405020304" pitchFamily="18" charset="0"/>
              </a:rPr>
              <a:t> gebeuren in de komende minuten.</a:t>
            </a:r>
            <a:endParaRPr lang="nl-NL" sz="2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Verdana" panose="020B0604030504040204" pitchFamily="34" charset="0"/>
              <a:buChar char="-"/>
            </a:pPr>
            <a:r>
              <a:rPr lang="nl-NL" sz="2000" b="1" dirty="0">
                <a:solidFill>
                  <a:schemeClr val="bg1"/>
                </a:solidFill>
                <a:effectLst/>
                <a:latin typeface="Arial Unicode MS" panose="020B0604020202020204" pitchFamily="34" charset="-128"/>
                <a:ea typeface="Calibri" panose="020F0502020204030204" pitchFamily="34" charset="0"/>
                <a:cs typeface="Times New Roman" panose="02020603050405020304" pitchFamily="18" charset="0"/>
              </a:rPr>
              <a:t>Richt je aandacht naar binnen met verwondering en aandacht.</a:t>
            </a:r>
            <a:endParaRPr lang="nl-NL" sz="2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Verdana" panose="020B0604030504040204" pitchFamily="34" charset="0"/>
              <a:buChar char="-"/>
            </a:pPr>
            <a:r>
              <a:rPr lang="nl-NL" sz="2000" b="1" dirty="0">
                <a:solidFill>
                  <a:schemeClr val="bg1"/>
                </a:solidFill>
                <a:effectLst/>
                <a:latin typeface="Arial Unicode MS" panose="020B0604020202020204" pitchFamily="34" charset="-128"/>
                <a:ea typeface="Calibri" panose="020F0502020204030204" pitchFamily="34" charset="0"/>
                <a:cs typeface="Times New Roman" panose="02020603050405020304" pitchFamily="18" charset="0"/>
              </a:rPr>
              <a:t>Registreer dat daarbinnen volkomen vanzelf er een komen en gaan is.</a:t>
            </a:r>
            <a:endParaRPr lang="nl-NL" sz="2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Verdana" panose="020B0604030504040204" pitchFamily="34" charset="0"/>
              <a:buChar char="-"/>
            </a:pPr>
            <a:r>
              <a:rPr lang="nl-NL" sz="2000" b="1" dirty="0">
                <a:solidFill>
                  <a:schemeClr val="bg1"/>
                </a:solidFill>
                <a:effectLst/>
                <a:latin typeface="Arial Unicode MS" panose="020B0604020202020204" pitchFamily="34" charset="-128"/>
                <a:ea typeface="Calibri" panose="020F0502020204030204" pitchFamily="34" charset="0"/>
                <a:cs typeface="Times New Roman" panose="02020603050405020304" pitchFamily="18" charset="0"/>
              </a:rPr>
              <a:t>Na een tijdje is het van belang aandacht te besteden aan wat je tevoorschijn ziet komen op het scherm, laat je beïnvloeden door de schoonheid van de beelden.</a:t>
            </a:r>
            <a:endParaRPr lang="nl-NL" sz="2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Verdana" panose="020B0604030504040204" pitchFamily="34" charset="0"/>
              <a:buChar char="-"/>
            </a:pPr>
            <a:r>
              <a:rPr lang="nl-NL" sz="2000" b="1" dirty="0">
                <a:solidFill>
                  <a:schemeClr val="bg1"/>
                </a:solidFill>
                <a:effectLst/>
                <a:latin typeface="Arial Unicode MS" panose="020B0604020202020204" pitchFamily="34" charset="-128"/>
                <a:ea typeface="Calibri" panose="020F0502020204030204" pitchFamily="34" charset="0"/>
                <a:cs typeface="Times New Roman" panose="02020603050405020304" pitchFamily="18" charset="0"/>
              </a:rPr>
              <a:t>Laat je één worden met wat er innerlijk in je gebeurt, en besef dat wat er buiten jou om gebeurt, met je innerlijk in verband staat. </a:t>
            </a:r>
            <a:endParaRPr lang="nl-NL" sz="2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Verdana" panose="020B0604030504040204" pitchFamily="34" charset="0"/>
              <a:buChar char="-"/>
            </a:pPr>
            <a:r>
              <a:rPr lang="nl-NL" sz="2000" b="1" dirty="0">
                <a:solidFill>
                  <a:schemeClr val="bg1"/>
                </a:solidFill>
                <a:effectLst/>
                <a:latin typeface="Arial Unicode MS" panose="020B0604020202020204" pitchFamily="34" charset="-128"/>
                <a:ea typeface="Calibri" panose="020F0502020204030204" pitchFamily="34" charset="0"/>
                <a:cs typeface="Times New Roman" panose="02020603050405020304" pitchFamily="18" charset="0"/>
              </a:rPr>
              <a:t>Vanuit je oergrondervaring komt er een loslaten van wereldse invloeden. </a:t>
            </a:r>
            <a:endParaRPr lang="nl-NL" sz="2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Verdana" panose="020B0604030504040204" pitchFamily="34" charset="0"/>
              <a:buChar char="-"/>
            </a:pPr>
            <a:r>
              <a:rPr lang="nl-NL" sz="2000" b="1" dirty="0">
                <a:solidFill>
                  <a:schemeClr val="bg1"/>
                </a:solidFill>
                <a:effectLst/>
                <a:latin typeface="Arial Unicode MS" panose="020B0604020202020204" pitchFamily="34" charset="-128"/>
                <a:ea typeface="Calibri" panose="020F0502020204030204" pitchFamily="34" charset="0"/>
                <a:cs typeface="Times New Roman" panose="02020603050405020304" pitchFamily="18" charset="0"/>
              </a:rPr>
              <a:t>Ga het innerlijke </a:t>
            </a:r>
            <a:r>
              <a:rPr lang="nl-NL" sz="2000" b="1" i="1" dirty="0">
                <a:solidFill>
                  <a:schemeClr val="bg1"/>
                </a:solidFill>
                <a:effectLst/>
                <a:latin typeface="Arial Unicode MS" panose="020B0604020202020204" pitchFamily="34" charset="-128"/>
                <a:ea typeface="Calibri" panose="020F0502020204030204" pitchFamily="34" charset="0"/>
                <a:cs typeface="Times New Roman" panose="02020603050405020304" pitchFamily="18" charset="0"/>
              </a:rPr>
              <a:t>sterven</a:t>
            </a:r>
            <a:r>
              <a:rPr lang="nl-NL" sz="2000" b="1" dirty="0">
                <a:solidFill>
                  <a:schemeClr val="bg1"/>
                </a:solidFill>
                <a:effectLst/>
                <a:latin typeface="Arial Unicode MS" panose="020B0604020202020204" pitchFamily="34" charset="-128"/>
                <a:ea typeface="Calibri" panose="020F0502020204030204" pitchFamily="34" charset="0"/>
                <a:cs typeface="Times New Roman" panose="02020603050405020304" pitchFamily="18" charset="0"/>
              </a:rPr>
              <a:t> niet uit de weg.</a:t>
            </a:r>
            <a:endParaRPr lang="nl-NL" sz="2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Verdana" panose="020B0604030504040204" pitchFamily="34" charset="0"/>
              <a:buChar char="-"/>
            </a:pPr>
            <a:r>
              <a:rPr lang="nl-NL" sz="2000" b="1" dirty="0">
                <a:solidFill>
                  <a:schemeClr val="bg1"/>
                </a:solidFill>
                <a:effectLst/>
                <a:latin typeface="Arial Unicode MS" panose="020B0604020202020204" pitchFamily="34" charset="-128"/>
                <a:ea typeface="Calibri" panose="020F0502020204030204" pitchFamily="34" charset="0"/>
                <a:cs typeface="Times New Roman" panose="02020603050405020304" pitchFamily="18" charset="0"/>
              </a:rPr>
              <a:t>Neem kosmische kracht waar vanuit je oorspronkelijk aanwezig zijn.</a:t>
            </a:r>
            <a:endParaRPr lang="nl-NL" sz="2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Verdana" panose="020B0604030504040204" pitchFamily="34" charset="0"/>
              <a:buChar char="-"/>
            </a:pPr>
            <a:r>
              <a:rPr lang="nl-NL" sz="2000" b="1" dirty="0">
                <a:solidFill>
                  <a:schemeClr val="bg1"/>
                </a:solidFill>
                <a:effectLst/>
                <a:latin typeface="Arial Unicode MS" panose="020B0604020202020204" pitchFamily="34" charset="-128"/>
                <a:ea typeface="Calibri" panose="020F0502020204030204" pitchFamily="34" charset="0"/>
                <a:cs typeface="Times New Roman" panose="02020603050405020304" pitchFamily="18" charset="0"/>
              </a:rPr>
              <a:t>De geboorte van nieuwe inzichten ga je ruim baan geven.</a:t>
            </a:r>
            <a:endParaRPr lang="nl-NL" sz="2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Verdana" panose="020B0604030504040204" pitchFamily="34" charset="0"/>
              <a:buChar char="-"/>
            </a:pPr>
            <a:r>
              <a:rPr lang="nl-NL" sz="2000" b="1" dirty="0">
                <a:solidFill>
                  <a:schemeClr val="bg1"/>
                </a:solidFill>
                <a:effectLst/>
                <a:latin typeface="Arial Unicode MS" panose="020B0604020202020204" pitchFamily="34" charset="-128"/>
                <a:ea typeface="Calibri" panose="020F0502020204030204" pitchFamily="34" charset="0"/>
                <a:cs typeface="Times New Roman" panose="02020603050405020304" pitchFamily="18" charset="0"/>
              </a:rPr>
              <a:t>Je houding – adem en spanning – laat je afwisselen in rust en actie.</a:t>
            </a:r>
            <a:endParaRPr lang="nl-NL" sz="2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Verdana" panose="020B0604030504040204" pitchFamily="34" charset="0"/>
              <a:buChar char="-"/>
            </a:pPr>
            <a:r>
              <a:rPr lang="nl-NL" sz="2000" b="1" dirty="0">
                <a:solidFill>
                  <a:schemeClr val="bg1"/>
                </a:solidFill>
                <a:effectLst/>
                <a:latin typeface="Arial Unicode MS" panose="020B0604020202020204" pitchFamily="34" charset="-128"/>
                <a:ea typeface="Calibri" panose="020F0502020204030204" pitchFamily="34" charset="0"/>
                <a:cs typeface="Times New Roman" panose="02020603050405020304" pitchFamily="18" charset="0"/>
              </a:rPr>
              <a:t>Ervaar een dragend midden in je lichaam, het Hara-buik-midden.</a:t>
            </a:r>
            <a:endParaRPr lang="nl-NL" sz="2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Verdana" panose="020B0604030504040204" pitchFamily="34" charset="0"/>
              <a:buChar char="-"/>
            </a:pPr>
            <a:r>
              <a:rPr lang="nl-NL" sz="2000" b="1" dirty="0">
                <a:solidFill>
                  <a:schemeClr val="bg1"/>
                </a:solidFill>
                <a:effectLst/>
                <a:latin typeface="Arial Unicode MS" panose="020B0604020202020204" pitchFamily="34" charset="-128"/>
                <a:ea typeface="Calibri" panose="020F0502020204030204" pitchFamily="34" charset="0"/>
                <a:cs typeface="Times New Roman" panose="02020603050405020304" pitchFamily="18" charset="0"/>
              </a:rPr>
              <a:t>Het is mooi dat je samen met de andere deelnemers, door hun aanwezigheid, natuur-ervaring op een bijzondere wijze deelt.</a:t>
            </a:r>
            <a:endParaRPr lang="nl-NL" sz="2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90170" algn="just"/>
            <a:r>
              <a:rPr lang="nl-NL" sz="2000" dirty="0">
                <a:effectLst/>
                <a:latin typeface="Arial Unicode MS" panose="020B0604020202020204" pitchFamily="34" charset="-128"/>
                <a:ea typeface="Calibri" panose="020F0502020204030204" pitchFamily="34" charset="0"/>
                <a:cs typeface="Times New Roman" panose="02020603050405020304" pitchFamily="18" charset="0"/>
              </a:rPr>
              <a:t> </a:t>
            </a:r>
            <a:endParaRPr lang="nl-NL"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nl-NL" dirty="0"/>
          </a:p>
        </p:txBody>
      </p:sp>
    </p:spTree>
    <p:extLst>
      <p:ext uri="{BB962C8B-B14F-4D97-AF65-F5344CB8AC3E}">
        <p14:creationId xmlns:p14="http://schemas.microsoft.com/office/powerpoint/2010/main" val="2148813458"/>
      </p:ext>
    </p:extLst>
  </p:cSld>
  <p:clrMapOvr>
    <a:masterClrMapping/>
  </p:clrMapOvr>
  <mc:AlternateContent xmlns:mc="http://schemas.openxmlformats.org/markup-compatibility/2006">
    <mc:Choice xmlns:p14="http://schemas.microsoft.com/office/powerpoint/2010/main" Requires="p14">
      <p:transition spd="slow" p14:dur="3500" advTm="60000">
        <p:split orient="vert"/>
      </p:transition>
    </mc:Choice>
    <mc:Fallback>
      <p:transition spd="slow" advTm="60000">
        <p:split orient="vert"/>
      </p:transition>
    </mc:Fallback>
  </mc:AlternateContent>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TotalTime>
  <Words>997</Words>
  <Application>Microsoft Office PowerPoint</Application>
  <PresentationFormat>Breedbeeld</PresentationFormat>
  <Paragraphs>57</Paragraphs>
  <Slides>8</Slides>
  <Notes>0</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8</vt:i4>
      </vt:variant>
    </vt:vector>
  </HeadingPairs>
  <TitlesOfParts>
    <vt:vector size="14" baseType="lpstr">
      <vt:lpstr>Arial Unicode MS</vt:lpstr>
      <vt:lpstr>Arial</vt:lpstr>
      <vt:lpstr>Calibri</vt:lpstr>
      <vt:lpstr>Calibri Light</vt:lpstr>
      <vt:lpstr>Verdana</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ZWERVEN</dc:title>
  <dc:creator>anthoon budel</dc:creator>
  <cp:lastModifiedBy>anthoon budel</cp:lastModifiedBy>
  <cp:revision>35</cp:revision>
  <dcterms:created xsi:type="dcterms:W3CDTF">2022-03-19T22:36:29Z</dcterms:created>
  <dcterms:modified xsi:type="dcterms:W3CDTF">2022-09-17T09:14:31Z</dcterms:modified>
</cp:coreProperties>
</file>